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938" autoAdjust="0"/>
  </p:normalViewPr>
  <p:slideViewPr>
    <p:cSldViewPr>
      <p:cViewPr varScale="1">
        <p:scale>
          <a:sx n="51" d="100"/>
          <a:sy n="51" d="100"/>
        </p:scale>
        <p:origin x="-806" y="-8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E9EFF2-2B78-CC4C-9E23-86705F36EDD6}" type="datetimeFigureOut">
              <a:rPr lang="en-US" smtClean="0"/>
              <a:pPr/>
              <a:t>8/8/2013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40A7A0-9225-C142-A978-2953B4ACEA7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“Multicast applications such as Bonjour require special consideration when being deployed over a wireless network since a multicast in 802.11 is essentially sent out as a broadcast so all clients can hear it” </a:t>
            </a:r>
            <a:endParaRPr lang="en-US" dirty="0"/>
          </a:p>
        </p:txBody>
      </p:sp>
      <p:sp>
        <p:nvSpPr>
          <p:cNvPr id="4" name="Slide Number Placeholder 3"/>
          <p:cNvSpPr>
            <a:spLocks noGrp="1"/>
          </p:cNvSpPr>
          <p:nvPr>
            <p:ph type="sldNum" sz="quarter" idx="10"/>
          </p:nvPr>
        </p:nvSpPr>
        <p:spPr/>
        <p:txBody>
          <a:bodyPr/>
          <a:lstStyle/>
          <a:p>
            <a:fld id="{E440A7A0-9225-C142-A978-2953B4ACEA78}"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When many devices are generating </a:t>
            </a:r>
            <a:r>
              <a:rPr lang="en-US" sz="1200" kern="1200" dirty="0" err="1" smtClean="0">
                <a:solidFill>
                  <a:schemeClr val="tx1"/>
                </a:solidFill>
                <a:latin typeface="+mn-lt"/>
                <a:ea typeface="+mn-ea"/>
                <a:cs typeface="+mn-cs"/>
              </a:rPr>
              <a:t>mDNS</a:t>
            </a:r>
            <a:r>
              <a:rPr lang="en-US" sz="1200" kern="1200" dirty="0" smtClean="0">
                <a:solidFill>
                  <a:schemeClr val="tx1"/>
                </a:solidFill>
                <a:latin typeface="+mn-lt"/>
                <a:ea typeface="+mn-ea"/>
                <a:cs typeface="+mn-cs"/>
              </a:rPr>
              <a:t> traffic, the wireless network performance will degrade and the network will become overwhelmed. “… the network is flooded with </a:t>
            </a:r>
            <a:r>
              <a:rPr lang="en-US" sz="1200" kern="1200" dirty="0" err="1" smtClean="0">
                <a:solidFill>
                  <a:schemeClr val="tx1"/>
                </a:solidFill>
                <a:latin typeface="+mn-lt"/>
                <a:ea typeface="+mn-ea"/>
                <a:cs typeface="+mn-cs"/>
              </a:rPr>
              <a:t>mDNS</a:t>
            </a:r>
            <a:r>
              <a:rPr lang="en-US" sz="1200" kern="1200" dirty="0" smtClean="0">
                <a:solidFill>
                  <a:schemeClr val="tx1"/>
                </a:solidFill>
                <a:latin typeface="+mn-lt"/>
                <a:ea typeface="+mn-ea"/>
                <a:cs typeface="+mn-cs"/>
              </a:rPr>
              <a:t> traffic that consumes valuable wireless airtime. </a:t>
            </a:r>
            <a:r>
              <a:rPr lang="en-US" sz="1200" b="1" i="1" kern="1200" dirty="0" smtClean="0">
                <a:solidFill>
                  <a:schemeClr val="tx1"/>
                </a:solidFill>
                <a:latin typeface="+mn-lt"/>
                <a:ea typeface="+mn-ea"/>
                <a:cs typeface="+mn-cs"/>
              </a:rPr>
              <a:t>Network administrators are faced with a difficult choice between propagating </a:t>
            </a:r>
            <a:r>
              <a:rPr lang="en-US" sz="1200" b="1" i="1" kern="1200" dirty="0" err="1" smtClean="0">
                <a:solidFill>
                  <a:schemeClr val="tx1"/>
                </a:solidFill>
                <a:latin typeface="+mn-lt"/>
                <a:ea typeface="+mn-ea"/>
                <a:cs typeface="+mn-cs"/>
              </a:rPr>
              <a:t>mDNS</a:t>
            </a:r>
            <a:r>
              <a:rPr lang="en-US" sz="1200" b="1" i="1" kern="1200" dirty="0" smtClean="0">
                <a:solidFill>
                  <a:schemeClr val="tx1"/>
                </a:solidFill>
                <a:latin typeface="+mn-lt"/>
                <a:ea typeface="+mn-ea"/>
                <a:cs typeface="+mn-cs"/>
              </a:rPr>
              <a:t> traffic across </a:t>
            </a:r>
            <a:r>
              <a:rPr lang="en-US" sz="1200" b="1" i="1" kern="1200" dirty="0" err="1" smtClean="0">
                <a:solidFill>
                  <a:schemeClr val="tx1"/>
                </a:solidFill>
                <a:latin typeface="+mn-lt"/>
                <a:ea typeface="+mn-ea"/>
                <a:cs typeface="+mn-cs"/>
              </a:rPr>
              <a:t>VLANs</a:t>
            </a:r>
            <a:r>
              <a:rPr lang="en-US" sz="1200" b="1" i="1" kern="1200" dirty="0" smtClean="0">
                <a:solidFill>
                  <a:schemeClr val="tx1"/>
                </a:solidFill>
                <a:latin typeface="+mn-lt"/>
                <a:ea typeface="+mn-ea"/>
                <a:cs typeface="+mn-cs"/>
              </a:rPr>
              <a:t> – and risking a significant reduction in wireless performance – or blocking </a:t>
            </a:r>
            <a:r>
              <a:rPr lang="en-US" sz="1200" b="1" i="1" kern="1200" dirty="0" err="1" smtClean="0">
                <a:solidFill>
                  <a:schemeClr val="tx1"/>
                </a:solidFill>
                <a:latin typeface="+mn-lt"/>
                <a:ea typeface="+mn-ea"/>
                <a:cs typeface="+mn-cs"/>
              </a:rPr>
              <a:t>mDNS</a:t>
            </a:r>
            <a:r>
              <a:rPr lang="en-US" sz="1200" b="1" i="1" kern="1200" dirty="0" smtClean="0">
                <a:solidFill>
                  <a:schemeClr val="tx1"/>
                </a:solidFill>
                <a:latin typeface="+mn-lt"/>
                <a:ea typeface="+mn-ea"/>
                <a:cs typeface="+mn-cs"/>
              </a:rPr>
              <a:t> traffic to prevent connectivity for Bonjour-capable devices and services. [emphasis added]”</a:t>
            </a:r>
            <a:r>
              <a:rPr lang="en-US" sz="1200" kern="1200" dirty="0" smtClean="0">
                <a:solidFill>
                  <a:schemeClr val="tx1"/>
                </a:solidFill>
                <a:latin typeface="+mn-lt"/>
                <a:ea typeface="+mn-ea"/>
                <a:cs typeface="+mn-cs"/>
              </a:rPr>
              <a:t> </a:t>
            </a:r>
            <a:endParaRPr lang="en-US" dirty="0" smtClean="0"/>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Subsequently, the </a:t>
            </a:r>
            <a:r>
              <a:rPr lang="en-US" sz="1200" kern="1200" dirty="0" err="1" smtClean="0">
                <a:solidFill>
                  <a:schemeClr val="tx1"/>
                </a:solidFill>
                <a:latin typeface="+mn-lt"/>
                <a:ea typeface="+mn-ea"/>
                <a:cs typeface="+mn-cs"/>
              </a:rPr>
              <a:t>mDNS</a:t>
            </a:r>
            <a:r>
              <a:rPr lang="en-US" sz="1200" kern="1200" dirty="0" smtClean="0">
                <a:solidFill>
                  <a:schemeClr val="tx1"/>
                </a:solidFill>
                <a:latin typeface="+mn-lt"/>
                <a:ea typeface="+mn-ea"/>
                <a:cs typeface="+mn-cs"/>
              </a:rPr>
              <a:t> traffic will be generated at the rate of the lowest common bandwidth of connected devices. As the wireless network transmits the </a:t>
            </a:r>
            <a:r>
              <a:rPr lang="en-US" sz="1200" kern="1200" dirty="0" err="1" smtClean="0">
                <a:solidFill>
                  <a:schemeClr val="tx1"/>
                </a:solidFill>
                <a:latin typeface="+mn-lt"/>
                <a:ea typeface="+mn-ea"/>
                <a:cs typeface="+mn-cs"/>
              </a:rPr>
              <a:t>mDNS</a:t>
            </a:r>
            <a:r>
              <a:rPr lang="en-US" sz="1200" kern="1200" dirty="0" smtClean="0">
                <a:solidFill>
                  <a:schemeClr val="tx1"/>
                </a:solidFill>
                <a:latin typeface="+mn-lt"/>
                <a:ea typeface="+mn-ea"/>
                <a:cs typeface="+mn-cs"/>
              </a:rPr>
              <a:t> traffic, all devices are limited to the bandwidth speed of the slowest connection. When many devices are generating </a:t>
            </a:r>
            <a:r>
              <a:rPr lang="en-US" sz="1200" kern="1200" dirty="0" err="1" smtClean="0">
                <a:solidFill>
                  <a:schemeClr val="tx1"/>
                </a:solidFill>
                <a:latin typeface="+mn-lt"/>
                <a:ea typeface="+mn-ea"/>
                <a:cs typeface="+mn-cs"/>
              </a:rPr>
              <a:t>mDNS</a:t>
            </a:r>
            <a:r>
              <a:rPr lang="en-US" sz="1200" kern="1200" dirty="0" smtClean="0">
                <a:solidFill>
                  <a:schemeClr val="tx1"/>
                </a:solidFill>
                <a:latin typeface="+mn-lt"/>
                <a:ea typeface="+mn-ea"/>
                <a:cs typeface="+mn-cs"/>
              </a:rPr>
              <a:t> traffic, the wireless network performance will degrade and the network will become overwhelmed. “… the network is flooded with </a:t>
            </a:r>
            <a:r>
              <a:rPr lang="en-US" sz="1200" kern="1200" dirty="0" err="1" smtClean="0">
                <a:solidFill>
                  <a:schemeClr val="tx1"/>
                </a:solidFill>
                <a:latin typeface="+mn-lt"/>
                <a:ea typeface="+mn-ea"/>
                <a:cs typeface="+mn-cs"/>
              </a:rPr>
              <a:t>mDNS</a:t>
            </a:r>
            <a:r>
              <a:rPr lang="en-US" sz="1200" kern="1200" dirty="0" smtClean="0">
                <a:solidFill>
                  <a:schemeClr val="tx1"/>
                </a:solidFill>
                <a:latin typeface="+mn-lt"/>
                <a:ea typeface="+mn-ea"/>
                <a:cs typeface="+mn-cs"/>
              </a:rPr>
              <a:t> traffic that consumes valuable wireless airtime. </a:t>
            </a:r>
            <a:endParaRPr lang="en-US" sz="1200" b="1" i="1" kern="1200" dirty="0" smtClean="0">
              <a:solidFill>
                <a:schemeClr val="tx1"/>
              </a:solidFill>
              <a:latin typeface="+mn-lt"/>
              <a:ea typeface="+mn-ea"/>
              <a:cs typeface="+mn-cs"/>
            </a:endParaRPr>
          </a:p>
          <a:p>
            <a:r>
              <a:rPr lang="en-US" sz="1200" b="1" i="1" kern="1200" dirty="0" smtClean="0">
                <a:solidFill>
                  <a:schemeClr val="tx1"/>
                </a:solidFill>
                <a:latin typeface="+mn-lt"/>
                <a:ea typeface="+mn-ea"/>
                <a:cs typeface="+mn-cs"/>
              </a:rPr>
              <a:t>Network administrators are faced with a difficult choice between propagating </a:t>
            </a:r>
            <a:r>
              <a:rPr lang="en-US" sz="1200" b="1" i="1" kern="1200" dirty="0" err="1" smtClean="0">
                <a:solidFill>
                  <a:schemeClr val="tx1"/>
                </a:solidFill>
                <a:latin typeface="+mn-lt"/>
                <a:ea typeface="+mn-ea"/>
                <a:cs typeface="+mn-cs"/>
              </a:rPr>
              <a:t>mDNS</a:t>
            </a:r>
            <a:r>
              <a:rPr lang="en-US" sz="1200" b="1" i="1" kern="1200" dirty="0" smtClean="0">
                <a:solidFill>
                  <a:schemeClr val="tx1"/>
                </a:solidFill>
                <a:latin typeface="+mn-lt"/>
                <a:ea typeface="+mn-ea"/>
                <a:cs typeface="+mn-cs"/>
              </a:rPr>
              <a:t> traffic across </a:t>
            </a:r>
            <a:r>
              <a:rPr lang="en-US" sz="1200" b="1" i="1" kern="1200" dirty="0" err="1" smtClean="0">
                <a:solidFill>
                  <a:schemeClr val="tx1"/>
                </a:solidFill>
                <a:latin typeface="+mn-lt"/>
                <a:ea typeface="+mn-ea"/>
                <a:cs typeface="+mn-cs"/>
              </a:rPr>
              <a:t>VLANs</a:t>
            </a:r>
            <a:r>
              <a:rPr lang="en-US" sz="1200" b="1" i="1" kern="1200" dirty="0" smtClean="0">
                <a:solidFill>
                  <a:schemeClr val="tx1"/>
                </a:solidFill>
                <a:latin typeface="+mn-lt"/>
                <a:ea typeface="+mn-ea"/>
                <a:cs typeface="+mn-cs"/>
              </a:rPr>
              <a:t> – and risking a significant reduction in wireless performance – or blocking </a:t>
            </a:r>
            <a:r>
              <a:rPr lang="en-US" sz="1200" b="1" i="1" kern="1200" dirty="0" err="1" smtClean="0">
                <a:solidFill>
                  <a:schemeClr val="tx1"/>
                </a:solidFill>
                <a:latin typeface="+mn-lt"/>
                <a:ea typeface="+mn-ea"/>
                <a:cs typeface="+mn-cs"/>
              </a:rPr>
              <a:t>mDNS</a:t>
            </a:r>
            <a:r>
              <a:rPr lang="en-US" sz="1200" b="1" i="1" kern="1200" dirty="0" smtClean="0">
                <a:solidFill>
                  <a:schemeClr val="tx1"/>
                </a:solidFill>
                <a:latin typeface="+mn-lt"/>
                <a:ea typeface="+mn-ea"/>
                <a:cs typeface="+mn-cs"/>
              </a:rPr>
              <a:t> traffic to prevent connectivity for Bonjour-capable devices and services. [emphasis added]”</a:t>
            </a:r>
            <a:r>
              <a:rPr lang="en-US" sz="1200" kern="1200" dirty="0" smtClean="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E440A7A0-9225-C142-A978-2953B4ACEA78}"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440A7A0-9225-C142-A978-2953B4ACEA78}"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There are no VLAN limitations, however the 500 services limit includes </a:t>
            </a:r>
            <a:r>
              <a:rPr lang="en-US" sz="1200" kern="1200" dirty="0" err="1" smtClean="0">
                <a:solidFill>
                  <a:schemeClr val="tx1"/>
                </a:solidFill>
                <a:latin typeface="+mn-lt"/>
                <a:ea typeface="+mn-ea"/>
                <a:cs typeface="+mn-cs"/>
              </a:rPr>
              <a:t>VLANs</a:t>
            </a:r>
            <a:r>
              <a:rPr lang="en-US" sz="1200" kern="1200" dirty="0" smtClean="0">
                <a:solidFill>
                  <a:schemeClr val="tx1"/>
                </a:solidFill>
                <a:latin typeface="+mn-lt"/>
                <a:ea typeface="+mn-ea"/>
                <a:cs typeface="+mn-cs"/>
              </a:rPr>
              <a:t> re-advertisements. For example, if you have 50 services on VLAN 10 that need to be propagated to two other subnets corresponding to VLAN 20 and VLAN 30, then you’d already be consuming (50 </a:t>
            </a:r>
            <a:r>
              <a:rPr lang="en-US" sz="1200" kern="1200" dirty="0" err="1" smtClean="0">
                <a:solidFill>
                  <a:schemeClr val="tx1"/>
                </a:solidFill>
                <a:latin typeface="+mn-lt"/>
                <a:ea typeface="+mn-ea"/>
                <a:cs typeface="+mn-cs"/>
              </a:rPr>
              <a:t>x</a:t>
            </a:r>
            <a:r>
              <a:rPr lang="en-US" sz="1200" kern="1200" dirty="0" smtClean="0">
                <a:solidFill>
                  <a:schemeClr val="tx1"/>
                </a:solidFill>
                <a:latin typeface="+mn-lt"/>
                <a:ea typeface="+mn-ea"/>
                <a:cs typeface="+mn-cs"/>
              </a:rPr>
              <a:t> 3) = 150 services” (</a:t>
            </a:r>
            <a:r>
              <a:rPr lang="en-US" sz="1200" kern="1200" dirty="0" err="1" smtClean="0">
                <a:solidFill>
                  <a:schemeClr val="tx1"/>
                </a:solidFill>
                <a:latin typeface="+mn-lt"/>
                <a:ea typeface="+mn-ea"/>
                <a:cs typeface="+mn-cs"/>
              </a:rPr>
              <a:t>Aerohive</a:t>
            </a:r>
            <a:r>
              <a:rPr lang="en-US" sz="1200" kern="1200" dirty="0" smtClean="0">
                <a:solidFill>
                  <a:schemeClr val="tx1"/>
                </a:solidFill>
                <a:latin typeface="+mn-lt"/>
                <a:ea typeface="+mn-ea"/>
                <a:cs typeface="+mn-cs"/>
              </a:rPr>
              <a:t> FAQ, </a:t>
            </a:r>
            <a:r>
              <a:rPr lang="en-US" sz="1200" kern="1200" dirty="0" err="1" smtClean="0">
                <a:solidFill>
                  <a:schemeClr val="tx1"/>
                </a:solidFill>
                <a:latin typeface="+mn-lt"/>
                <a:ea typeface="+mn-ea"/>
                <a:cs typeface="+mn-cs"/>
              </a:rPr>
              <a:t>p</a:t>
            </a:r>
            <a:r>
              <a:rPr lang="en-US" sz="1200" kern="1200" dirty="0" smtClean="0">
                <a:solidFill>
                  <a:schemeClr val="tx1"/>
                </a:solidFill>
                <a:latin typeface="+mn-lt"/>
                <a:ea typeface="+mn-ea"/>
                <a:cs typeface="+mn-cs"/>
              </a:rPr>
              <a:t>. 4). In addition to the major vendors, there are a host of niche providers making Bonjour gateways for specific purposes, primarily for print services.</a:t>
            </a:r>
          </a:p>
          <a:p>
            <a:endParaRPr lang="en-US" dirty="0"/>
          </a:p>
        </p:txBody>
      </p:sp>
      <p:sp>
        <p:nvSpPr>
          <p:cNvPr id="4" name="Slide Number Placeholder 3"/>
          <p:cNvSpPr>
            <a:spLocks noGrp="1"/>
          </p:cNvSpPr>
          <p:nvPr>
            <p:ph type="sldNum" sz="quarter" idx="10"/>
          </p:nvPr>
        </p:nvSpPr>
        <p:spPr/>
        <p:txBody>
          <a:bodyPr/>
          <a:lstStyle/>
          <a:p>
            <a:fld id="{E440A7A0-9225-C142-A978-2953B4ACEA78}"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lvl="0"/>
            <a:r>
              <a:rPr lang="en-US" sz="1200" kern="1200" dirty="0" smtClean="0">
                <a:solidFill>
                  <a:schemeClr val="tx1"/>
                </a:solidFill>
                <a:latin typeface="+mn-lt"/>
                <a:ea typeface="+mn-ea"/>
                <a:cs typeface="+mn-cs"/>
              </a:rPr>
              <a:t>Do nothing.</a:t>
            </a:r>
          </a:p>
          <a:p>
            <a:pPr lvl="1"/>
            <a:r>
              <a:rPr lang="en-US" sz="1200" kern="1200" dirty="0" smtClean="0">
                <a:solidFill>
                  <a:schemeClr val="tx1"/>
                </a:solidFill>
                <a:latin typeface="+mn-lt"/>
                <a:ea typeface="+mn-ea"/>
                <a:cs typeface="+mn-cs"/>
              </a:rPr>
              <a:t>The network may not have critical mass for Bonjour to be an issue. Due to the "</a:t>
            </a:r>
            <a:r>
              <a:rPr lang="en-US" sz="1200" kern="1200" dirty="0" err="1" smtClean="0">
                <a:solidFill>
                  <a:schemeClr val="tx1"/>
                </a:solidFill>
                <a:latin typeface="+mn-lt"/>
                <a:ea typeface="+mn-ea"/>
                <a:cs typeface="+mn-cs"/>
              </a:rPr>
              <a:t>automagical</a:t>
            </a:r>
            <a:r>
              <a:rPr lang="en-US" sz="1200" kern="1200" dirty="0" smtClean="0">
                <a:solidFill>
                  <a:schemeClr val="tx1"/>
                </a:solidFill>
                <a:latin typeface="+mn-lt"/>
                <a:ea typeface="+mn-ea"/>
                <a:cs typeface="+mn-cs"/>
              </a:rPr>
              <a:t>" nature of Bonjour, users are just using the services available with no problems or concerns. </a:t>
            </a:r>
          </a:p>
          <a:p>
            <a:pPr lvl="0"/>
            <a:r>
              <a:rPr lang="en-US" sz="1200" kern="1200" dirty="0" smtClean="0">
                <a:solidFill>
                  <a:schemeClr val="tx1"/>
                </a:solidFill>
                <a:latin typeface="+mn-lt"/>
                <a:ea typeface="+mn-ea"/>
                <a:cs typeface="+mn-cs"/>
              </a:rPr>
              <a:t>Disable/suppress multicast traffic on wireless access points (WAP) or network switch.</a:t>
            </a:r>
          </a:p>
          <a:p>
            <a:pPr lvl="1"/>
            <a:r>
              <a:rPr lang="en-US" sz="1200" kern="1200" dirty="0" smtClean="0">
                <a:solidFill>
                  <a:schemeClr val="tx1"/>
                </a:solidFill>
                <a:latin typeface="+mn-lt"/>
                <a:ea typeface="+mn-ea"/>
                <a:cs typeface="+mn-cs"/>
              </a:rPr>
              <a:t>Benefit: This will preserve wireless bandwidth capacity and integrity.</a:t>
            </a:r>
          </a:p>
          <a:p>
            <a:pPr lvl="1"/>
            <a:r>
              <a:rPr lang="en-US" sz="1200" kern="1200" dirty="0" smtClean="0">
                <a:solidFill>
                  <a:schemeClr val="tx1"/>
                </a:solidFill>
                <a:latin typeface="+mn-lt"/>
                <a:ea typeface="+mn-ea"/>
                <a:cs typeface="+mn-cs"/>
              </a:rPr>
              <a:t>Disadvantage: Will not be able to use new and emerging technologies.</a:t>
            </a:r>
          </a:p>
          <a:p>
            <a:pPr lvl="0"/>
            <a:r>
              <a:rPr lang="en-US" sz="1200" kern="1200" dirty="0" smtClean="0">
                <a:solidFill>
                  <a:schemeClr val="tx1"/>
                </a:solidFill>
                <a:latin typeface="+mn-lt"/>
                <a:ea typeface="+mn-ea"/>
                <a:cs typeface="+mn-cs"/>
              </a:rPr>
              <a:t>Put all </a:t>
            </a:r>
            <a:r>
              <a:rPr lang="en-US" sz="1200" kern="1200" dirty="0" err="1" smtClean="0">
                <a:solidFill>
                  <a:schemeClr val="tx1"/>
                </a:solidFill>
                <a:latin typeface="+mn-lt"/>
                <a:ea typeface="+mn-ea"/>
                <a:cs typeface="+mn-cs"/>
              </a:rPr>
              <a:t>mDNS</a:t>
            </a:r>
            <a:r>
              <a:rPr lang="en-US" sz="1200" kern="1200" dirty="0" smtClean="0">
                <a:solidFill>
                  <a:schemeClr val="tx1"/>
                </a:solidFill>
                <a:latin typeface="+mn-lt"/>
                <a:ea typeface="+mn-ea"/>
                <a:cs typeface="+mn-cs"/>
              </a:rPr>
              <a:t> enabled devices on a wired network (turn off wireless options, ensuring access via one and only one subnet).</a:t>
            </a:r>
          </a:p>
          <a:p>
            <a:pPr lvl="1"/>
            <a:r>
              <a:rPr lang="en-US" sz="1200" kern="1200" dirty="0" smtClean="0">
                <a:solidFill>
                  <a:schemeClr val="tx1"/>
                </a:solidFill>
                <a:latin typeface="+mn-lt"/>
                <a:ea typeface="+mn-ea"/>
                <a:cs typeface="+mn-cs"/>
              </a:rPr>
              <a:t>Benefit: The wired Ethernet network has better capacity to handle the Bonjour traffic. This option will work well for Apple TV, Air Print, security cameras, and printers, all which have a wired Ethernet connector.</a:t>
            </a:r>
          </a:p>
          <a:p>
            <a:pPr lvl="1"/>
            <a:r>
              <a:rPr lang="en-US" sz="1200" kern="1200" dirty="0" smtClean="0">
                <a:solidFill>
                  <a:schemeClr val="tx1"/>
                </a:solidFill>
                <a:latin typeface="+mn-lt"/>
                <a:ea typeface="+mn-ea"/>
                <a:cs typeface="+mn-cs"/>
              </a:rPr>
              <a:t>Disadvantage: This will only work with devices on the same subnet, without implementing a Bonjour gateway. Wireless devices will not see wired devices unless a Bonjour gateway is installed.</a:t>
            </a:r>
          </a:p>
          <a:p>
            <a:pPr lvl="0"/>
            <a:r>
              <a:rPr lang="en-US" sz="1200" kern="1200" dirty="0" smtClean="0">
                <a:solidFill>
                  <a:schemeClr val="tx1"/>
                </a:solidFill>
                <a:latin typeface="+mn-lt"/>
                <a:ea typeface="+mn-ea"/>
                <a:cs typeface="+mn-cs"/>
              </a:rPr>
              <a:t>Deploy a third party overlay Bonjour gateway to your existing network</a:t>
            </a:r>
          </a:p>
          <a:p>
            <a:pPr lvl="1"/>
            <a:r>
              <a:rPr lang="en-US" sz="1200" kern="1200" dirty="0" smtClean="0">
                <a:solidFill>
                  <a:schemeClr val="tx1"/>
                </a:solidFill>
                <a:latin typeface="+mn-lt"/>
                <a:ea typeface="+mn-ea"/>
                <a:cs typeface="+mn-cs"/>
              </a:rPr>
              <a:t>Benefit: This will allow </a:t>
            </a:r>
            <a:r>
              <a:rPr lang="en-US" sz="1200" kern="1200" dirty="0" err="1" smtClean="0">
                <a:solidFill>
                  <a:schemeClr val="tx1"/>
                </a:solidFill>
                <a:latin typeface="+mn-lt"/>
                <a:ea typeface="+mn-ea"/>
                <a:cs typeface="+mn-cs"/>
              </a:rPr>
              <a:t>mDNS</a:t>
            </a:r>
            <a:r>
              <a:rPr lang="en-US" sz="1200" kern="1200" dirty="0" smtClean="0">
                <a:solidFill>
                  <a:schemeClr val="tx1"/>
                </a:solidFill>
                <a:latin typeface="+mn-lt"/>
                <a:ea typeface="+mn-ea"/>
                <a:cs typeface="+mn-cs"/>
              </a:rPr>
              <a:t> to ‘work’ over a wired and wireless subnet. This option will overlay current network infrastructure.</a:t>
            </a:r>
          </a:p>
          <a:p>
            <a:pPr lvl="1"/>
            <a:r>
              <a:rPr lang="en-US" sz="1200" kern="1200" dirty="0" smtClean="0">
                <a:solidFill>
                  <a:schemeClr val="tx1"/>
                </a:solidFill>
                <a:latin typeface="+mn-lt"/>
                <a:ea typeface="+mn-ea"/>
                <a:cs typeface="+mn-cs"/>
              </a:rPr>
              <a:t>Benefit: Third party products, which are function specific, can provide solutions at a low cost.</a:t>
            </a:r>
          </a:p>
          <a:p>
            <a:pPr lvl="1"/>
            <a:r>
              <a:rPr lang="en-US" sz="1200" kern="1200" dirty="0" smtClean="0">
                <a:solidFill>
                  <a:schemeClr val="tx1"/>
                </a:solidFill>
                <a:latin typeface="+mn-lt"/>
                <a:ea typeface="+mn-ea"/>
                <a:cs typeface="+mn-cs"/>
              </a:rPr>
              <a:t>Disadvantage: Third party products lend itself to be implanted in a haphazard manner, due to a variety of low cost solutions and inadequate design. Furthermore, these products typically do not help with wireless congestion.</a:t>
            </a:r>
          </a:p>
          <a:p>
            <a:pPr lvl="0"/>
            <a:r>
              <a:rPr lang="en-US" sz="1200" kern="1200" dirty="0" smtClean="0">
                <a:solidFill>
                  <a:schemeClr val="tx1"/>
                </a:solidFill>
                <a:latin typeface="+mn-lt"/>
                <a:ea typeface="+mn-ea"/>
                <a:cs typeface="+mn-cs"/>
              </a:rPr>
              <a:t>Deploy a wireless controller and/or wired switch with an integrated Bonjour/</a:t>
            </a:r>
            <a:r>
              <a:rPr lang="en-US" sz="1200" kern="1200" dirty="0" err="1" smtClean="0">
                <a:solidFill>
                  <a:schemeClr val="tx1"/>
                </a:solidFill>
                <a:latin typeface="+mn-lt"/>
                <a:ea typeface="+mn-ea"/>
                <a:cs typeface="+mn-cs"/>
              </a:rPr>
              <a:t>mDNS</a:t>
            </a:r>
            <a:r>
              <a:rPr lang="en-US" sz="1200" kern="1200" dirty="0" smtClean="0">
                <a:solidFill>
                  <a:schemeClr val="tx1"/>
                </a:solidFill>
                <a:latin typeface="+mn-lt"/>
                <a:ea typeface="+mn-ea"/>
                <a:cs typeface="+mn-cs"/>
              </a:rPr>
              <a:t> gateway.</a:t>
            </a:r>
          </a:p>
          <a:p>
            <a:pPr lvl="1"/>
            <a:r>
              <a:rPr lang="en-US" sz="1200" kern="1200" dirty="0" smtClean="0">
                <a:solidFill>
                  <a:schemeClr val="tx1"/>
                </a:solidFill>
                <a:latin typeface="+mn-lt"/>
                <a:ea typeface="+mn-ea"/>
                <a:cs typeface="+mn-cs"/>
              </a:rPr>
              <a:t>Benefit: This option has the ability to scale over many subnets. Some systems have the ability to suppress </a:t>
            </a:r>
            <a:r>
              <a:rPr lang="en-US" sz="1200" kern="1200" dirty="0" err="1" smtClean="0">
                <a:solidFill>
                  <a:schemeClr val="tx1"/>
                </a:solidFill>
                <a:latin typeface="+mn-lt"/>
                <a:ea typeface="+mn-ea"/>
                <a:cs typeface="+mn-cs"/>
              </a:rPr>
              <a:t>mDNS</a:t>
            </a:r>
            <a:r>
              <a:rPr lang="en-US" sz="1200" kern="1200" dirty="0" smtClean="0">
                <a:solidFill>
                  <a:schemeClr val="tx1"/>
                </a:solidFill>
                <a:latin typeface="+mn-lt"/>
                <a:ea typeface="+mn-ea"/>
                <a:cs typeface="+mn-cs"/>
              </a:rPr>
              <a:t> service responses without turning off multicast. Most systems will reduce wireless multicast traffic. Some systems have the ability to create specific access lists such as limiting resources to/from devices and locations, and/or integrate with a network authentication system.</a:t>
            </a:r>
          </a:p>
          <a:p>
            <a:pPr lvl="1"/>
            <a:r>
              <a:rPr lang="en-US" sz="1200" kern="1200" dirty="0" smtClean="0">
                <a:solidFill>
                  <a:schemeClr val="tx1"/>
                </a:solidFill>
                <a:latin typeface="+mn-lt"/>
                <a:ea typeface="+mn-ea"/>
                <a:cs typeface="+mn-cs"/>
              </a:rPr>
              <a:t>Disadvantage: The existing wired/wireless system may need upgrades or be replaced to support Bonjour/</a:t>
            </a:r>
            <a:r>
              <a:rPr lang="en-US" sz="1200" kern="1200" dirty="0" err="1" smtClean="0">
                <a:solidFill>
                  <a:schemeClr val="tx1"/>
                </a:solidFill>
                <a:latin typeface="+mn-lt"/>
                <a:ea typeface="+mn-ea"/>
                <a:cs typeface="+mn-cs"/>
              </a:rPr>
              <a:t>mDNS</a:t>
            </a:r>
            <a:r>
              <a:rPr lang="en-US" sz="1200" kern="1200" dirty="0" smtClean="0">
                <a:solidFill>
                  <a:schemeClr val="tx1"/>
                </a:solidFill>
                <a:latin typeface="+mn-lt"/>
                <a:ea typeface="+mn-ea"/>
                <a:cs typeface="+mn-cs"/>
              </a:rPr>
              <a:t> gateway functionality.</a:t>
            </a:r>
          </a:p>
          <a:p>
            <a:pPr lvl="2"/>
            <a:r>
              <a:rPr lang="en-US" sz="1200" kern="1200" dirty="0" smtClean="0">
                <a:solidFill>
                  <a:schemeClr val="tx1"/>
                </a:solidFill>
                <a:latin typeface="+mn-lt"/>
                <a:ea typeface="+mn-ea"/>
                <a:cs typeface="+mn-cs"/>
              </a:rPr>
              <a:t>Cisco requires version 7.4.</a:t>
            </a:r>
          </a:p>
          <a:p>
            <a:pPr lvl="2"/>
            <a:r>
              <a:rPr lang="en-US" sz="1200" kern="1200" dirty="0" smtClean="0">
                <a:solidFill>
                  <a:schemeClr val="tx1"/>
                </a:solidFill>
                <a:latin typeface="+mn-lt"/>
                <a:ea typeface="+mn-ea"/>
                <a:cs typeface="+mn-cs"/>
              </a:rPr>
              <a:t>Aruba requires version 6.1.5</a:t>
            </a:r>
          </a:p>
          <a:p>
            <a:pPr lvl="2"/>
            <a:r>
              <a:rPr lang="en-US" sz="1200" kern="1200" dirty="0" smtClean="0">
                <a:solidFill>
                  <a:schemeClr val="tx1"/>
                </a:solidFill>
                <a:latin typeface="+mn-lt"/>
                <a:ea typeface="+mn-ea"/>
                <a:cs typeface="+mn-cs"/>
              </a:rPr>
              <a:t>Supported by current cloud controllers of </a:t>
            </a:r>
            <a:r>
              <a:rPr lang="en-US" sz="1200" kern="1200" dirty="0" err="1" smtClean="0">
                <a:solidFill>
                  <a:schemeClr val="tx1"/>
                </a:solidFill>
                <a:latin typeface="+mn-lt"/>
                <a:ea typeface="+mn-ea"/>
                <a:cs typeface="+mn-cs"/>
              </a:rPr>
              <a:t>Meraki</a:t>
            </a:r>
            <a:r>
              <a:rPr lang="en-US" sz="1200" kern="1200" dirty="0" smtClean="0">
                <a:solidFill>
                  <a:schemeClr val="tx1"/>
                </a:solidFill>
                <a:latin typeface="+mn-lt"/>
                <a:ea typeface="+mn-ea"/>
                <a:cs typeface="+mn-cs"/>
              </a:rPr>
              <a:t> and </a:t>
            </a:r>
            <a:r>
              <a:rPr lang="en-US" sz="1200" kern="1200" dirty="0" err="1" smtClean="0">
                <a:solidFill>
                  <a:schemeClr val="tx1"/>
                </a:solidFill>
                <a:latin typeface="+mn-lt"/>
                <a:ea typeface="+mn-ea"/>
                <a:cs typeface="+mn-cs"/>
              </a:rPr>
              <a:t>Aerohive</a:t>
            </a:r>
            <a:r>
              <a:rPr lang="en-US" sz="1200" kern="1200" dirty="0" smtClean="0">
                <a:solidFill>
                  <a:schemeClr val="tx1"/>
                </a:solidFill>
                <a:latin typeface="+mn-lt"/>
                <a:ea typeface="+mn-ea"/>
                <a:cs typeface="+mn-cs"/>
              </a:rPr>
              <a:t>.</a:t>
            </a:r>
          </a:p>
          <a:p>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E440A7A0-9225-C142-A978-2953B4ACEA78}"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b="1" i="1" kern="1200" dirty="0" smtClean="0">
                <a:solidFill>
                  <a:schemeClr val="tx1"/>
                </a:solidFill>
                <a:latin typeface="+mn-lt"/>
                <a:ea typeface="+mn-ea"/>
                <a:cs typeface="+mn-cs"/>
              </a:rPr>
              <a:t>Embrace the technology.</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mDNS</a:t>
            </a:r>
            <a:r>
              <a:rPr lang="en-US" sz="1200" kern="1200" dirty="0" smtClean="0">
                <a:solidFill>
                  <a:schemeClr val="tx1"/>
                </a:solidFill>
                <a:latin typeface="+mn-lt"/>
                <a:ea typeface="+mn-ea"/>
                <a:cs typeface="+mn-cs"/>
              </a:rPr>
              <a:t> and Bonjour are not going away. Furthermore, </a:t>
            </a:r>
            <a:r>
              <a:rPr lang="en-US" sz="1200" kern="1200" dirty="0" err="1" smtClean="0">
                <a:solidFill>
                  <a:schemeClr val="tx1"/>
                </a:solidFill>
                <a:latin typeface="+mn-lt"/>
                <a:ea typeface="+mn-ea"/>
                <a:cs typeface="+mn-cs"/>
              </a:rPr>
              <a:t>mDNS</a:t>
            </a:r>
            <a:r>
              <a:rPr lang="en-US" sz="1200" kern="1200" dirty="0" smtClean="0">
                <a:solidFill>
                  <a:schemeClr val="tx1"/>
                </a:solidFill>
                <a:latin typeface="+mn-lt"/>
                <a:ea typeface="+mn-ea"/>
                <a:cs typeface="+mn-cs"/>
              </a:rPr>
              <a:t> works well in an IPv6 environment (the next evolution of IP networking). Even if IPv6 isn’t actively deployed in the network, it is being used. The same self assigned IP addressing techniques work for IPv6 and is running on the network with newer devices.</a:t>
            </a:r>
          </a:p>
          <a:p>
            <a:pPr lvl="0"/>
            <a:r>
              <a:rPr lang="en-US" sz="1200" b="1" i="1" kern="1200" dirty="0" smtClean="0">
                <a:solidFill>
                  <a:schemeClr val="tx1"/>
                </a:solidFill>
                <a:latin typeface="+mn-lt"/>
                <a:ea typeface="+mn-ea"/>
                <a:cs typeface="+mn-cs"/>
              </a:rPr>
              <a:t>Create Bonjour access policies.</a:t>
            </a:r>
            <a:r>
              <a:rPr lang="en-US" sz="1200" kern="1200" dirty="0" smtClean="0">
                <a:solidFill>
                  <a:schemeClr val="tx1"/>
                </a:solidFill>
                <a:latin typeface="+mn-lt"/>
                <a:ea typeface="+mn-ea"/>
                <a:cs typeface="+mn-cs"/>
              </a:rPr>
              <a:t> Understand the devices and the services that can be provided and utilized such as printers, Apple TVs, servers and iTunes. Plan for the context of services the users should be able to see and where to use them. “Limit Bonjour traffic by ownership and location to ensure a better user experience. Campus networks can have hundreds, if not thousands of Bonjour-capable devices. It is likely that not all these devices are for every individual” (Aruba, </a:t>
            </a:r>
            <a:r>
              <a:rPr lang="en-US" sz="1200" kern="1200" dirty="0" err="1" smtClean="0">
                <a:solidFill>
                  <a:schemeClr val="tx1"/>
                </a:solidFill>
                <a:latin typeface="+mn-lt"/>
                <a:ea typeface="+mn-ea"/>
                <a:cs typeface="+mn-cs"/>
              </a:rPr>
              <a:t>p</a:t>
            </a:r>
            <a:r>
              <a:rPr lang="en-US" sz="1200" kern="1200" dirty="0" smtClean="0">
                <a:solidFill>
                  <a:schemeClr val="tx1"/>
                </a:solidFill>
                <a:latin typeface="+mn-lt"/>
                <a:ea typeface="+mn-ea"/>
                <a:cs typeface="+mn-cs"/>
              </a:rPr>
              <a:t>. 3).</a:t>
            </a:r>
          </a:p>
          <a:p>
            <a:pPr lvl="0"/>
            <a:r>
              <a:rPr lang="en-US" sz="1200" b="1" i="1" kern="1200" dirty="0" smtClean="0">
                <a:solidFill>
                  <a:schemeClr val="tx1"/>
                </a:solidFill>
                <a:latin typeface="+mn-lt"/>
                <a:ea typeface="+mn-ea"/>
                <a:cs typeface="+mn-cs"/>
              </a:rPr>
              <a:t>Periodically inventory Bonjour use on the network.</a:t>
            </a:r>
            <a:r>
              <a:rPr lang="en-US" sz="1200" kern="1200" dirty="0" smtClean="0">
                <a:solidFill>
                  <a:schemeClr val="tx1"/>
                </a:solidFill>
                <a:latin typeface="+mn-lt"/>
                <a:ea typeface="+mn-ea"/>
                <a:cs typeface="+mn-cs"/>
              </a:rPr>
              <a:t> Use available Bonjour browsers or implemented Bonjour gateways to see what is on the network. Know what services are intended and be aware of ones that just show up.</a:t>
            </a:r>
          </a:p>
          <a:p>
            <a:pPr lvl="0"/>
            <a:r>
              <a:rPr lang="en-US" sz="1200" b="1" i="1" kern="1200" dirty="0" smtClean="0">
                <a:solidFill>
                  <a:schemeClr val="tx1"/>
                </a:solidFill>
                <a:latin typeface="+mn-lt"/>
                <a:ea typeface="+mn-ea"/>
                <a:cs typeface="+mn-cs"/>
              </a:rPr>
              <a:t>Have a device naming structure that is clear and consistent for the organization and for users.</a:t>
            </a:r>
            <a:r>
              <a:rPr lang="en-US" sz="1200" kern="1200" dirty="0" smtClean="0">
                <a:solidFill>
                  <a:schemeClr val="tx1"/>
                </a:solidFill>
                <a:latin typeface="+mn-lt"/>
                <a:ea typeface="+mn-ea"/>
                <a:cs typeface="+mn-cs"/>
              </a:rPr>
              <a:t> For example Apple TV-1 and Apple TV-2 do not have much context if 50 are deployed throughout the campus. Instead, use unique and contextual names such as Apple TV Room 123.</a:t>
            </a:r>
          </a:p>
          <a:p>
            <a:endParaRPr lang="en-US" dirty="0"/>
          </a:p>
        </p:txBody>
      </p:sp>
      <p:sp>
        <p:nvSpPr>
          <p:cNvPr id="4" name="Slide Number Placeholder 3"/>
          <p:cNvSpPr>
            <a:spLocks noGrp="1"/>
          </p:cNvSpPr>
          <p:nvPr>
            <p:ph type="sldNum" sz="quarter" idx="10"/>
          </p:nvPr>
        </p:nvSpPr>
        <p:spPr/>
        <p:txBody>
          <a:bodyPr/>
          <a:lstStyle/>
          <a:p>
            <a:fld id="{E440A7A0-9225-C142-A978-2953B4ACEA78}"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b="1" i="1" kern="1200" dirty="0" smtClean="0">
                <a:solidFill>
                  <a:schemeClr val="tx1"/>
                </a:solidFill>
                <a:latin typeface="+mn-lt"/>
                <a:ea typeface="+mn-ea"/>
                <a:cs typeface="+mn-cs"/>
              </a:rPr>
              <a:t>Evolve the network design to incorporate Bonjour according to the access policies.</a:t>
            </a:r>
            <a:r>
              <a:rPr lang="en-US" sz="1200" kern="1200" dirty="0" smtClean="0">
                <a:solidFill>
                  <a:schemeClr val="tx1"/>
                </a:solidFill>
                <a:latin typeface="+mn-lt"/>
                <a:ea typeface="+mn-ea"/>
                <a:cs typeface="+mn-cs"/>
              </a:rPr>
              <a:t> Understand the wireless network coverage areas and its limitations. Take care to allow guest and/or presenters access to highly visible areas such as lecture halls and auditoriums, where screen broadcasting is likely to require an Apple TV.</a:t>
            </a:r>
          </a:p>
          <a:p>
            <a:pPr lvl="0"/>
            <a:r>
              <a:rPr lang="en-US" sz="1200" b="1" i="1" kern="1200" dirty="0" smtClean="0">
                <a:solidFill>
                  <a:schemeClr val="tx1"/>
                </a:solidFill>
                <a:latin typeface="+mn-lt"/>
                <a:ea typeface="+mn-ea"/>
                <a:cs typeface="+mn-cs"/>
              </a:rPr>
              <a:t>Implement a network solution that fits the need of Bonjour users.</a:t>
            </a:r>
            <a:r>
              <a:rPr lang="en-US" sz="1200" kern="1200" dirty="0" smtClean="0">
                <a:solidFill>
                  <a:schemeClr val="tx1"/>
                </a:solidFill>
                <a:latin typeface="+mn-lt"/>
                <a:ea typeface="+mn-ea"/>
                <a:cs typeface="+mn-cs"/>
              </a:rPr>
              <a:t> Whether it is new infrastructure or deploying an overlay system till such time the existing network can be upgraded, something should be done before critical failure force network changes.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There are some specific network design parameters to ensure success with enabling </a:t>
            </a:r>
            <a:r>
              <a:rPr lang="en-US" sz="1200" kern="1200" dirty="0" err="1" smtClean="0">
                <a:solidFill>
                  <a:schemeClr val="tx1"/>
                </a:solidFill>
                <a:latin typeface="+mn-lt"/>
                <a:ea typeface="+mn-ea"/>
                <a:cs typeface="+mn-cs"/>
              </a:rPr>
              <a:t>mDNS</a:t>
            </a:r>
            <a:r>
              <a:rPr lang="en-US" sz="1200" kern="1200" dirty="0" smtClean="0">
                <a:solidFill>
                  <a:schemeClr val="tx1"/>
                </a:solidFill>
                <a:latin typeface="+mn-lt"/>
                <a:ea typeface="+mn-ea"/>
                <a:cs typeface="+mn-cs"/>
              </a:rPr>
              <a:t>/Bonjour.</a:t>
            </a:r>
          </a:p>
          <a:p>
            <a:r>
              <a:rPr lang="en-US" sz="1200" kern="1200" dirty="0" smtClean="0">
                <a:solidFill>
                  <a:schemeClr val="tx1"/>
                </a:solidFill>
                <a:latin typeface="+mn-lt"/>
                <a:ea typeface="+mn-ea"/>
                <a:cs typeface="+mn-cs"/>
              </a:rPr>
              <a:t> </a:t>
            </a:r>
          </a:p>
          <a:p>
            <a:pPr lvl="0"/>
            <a:r>
              <a:rPr lang="en-US" sz="1200" b="1" i="1" kern="1200" dirty="0" smtClean="0">
                <a:solidFill>
                  <a:schemeClr val="tx1"/>
                </a:solidFill>
                <a:latin typeface="+mn-lt"/>
                <a:ea typeface="+mn-ea"/>
                <a:cs typeface="+mn-cs"/>
              </a:rPr>
              <a:t>Segment the network appropriately.</a:t>
            </a:r>
            <a:r>
              <a:rPr lang="en-US" sz="1200" kern="1200" dirty="0" smtClean="0">
                <a:solidFill>
                  <a:schemeClr val="tx1"/>
                </a:solidFill>
                <a:latin typeface="+mn-lt"/>
                <a:ea typeface="+mn-ea"/>
                <a:cs typeface="+mn-cs"/>
              </a:rPr>
              <a:t> Smaller network segments will naturally reduce the amount of Bonjour traffic on the subnet. </a:t>
            </a:r>
            <a:r>
              <a:rPr lang="en-US" sz="1200" b="1" i="1" kern="1200" dirty="0" smtClean="0">
                <a:solidFill>
                  <a:schemeClr val="tx1"/>
                </a:solidFill>
                <a:latin typeface="+mn-lt"/>
                <a:ea typeface="+mn-ea"/>
                <a:cs typeface="+mn-cs"/>
              </a:rPr>
              <a:t>“If you want to control </a:t>
            </a:r>
            <a:r>
              <a:rPr lang="en-US" sz="1200" b="1" i="1" kern="1200" dirty="0" err="1" smtClean="0">
                <a:solidFill>
                  <a:schemeClr val="tx1"/>
                </a:solidFill>
                <a:latin typeface="+mn-lt"/>
                <a:ea typeface="+mn-ea"/>
                <a:cs typeface="+mn-cs"/>
              </a:rPr>
              <a:t>mDNS</a:t>
            </a:r>
            <a:r>
              <a:rPr lang="en-US" sz="1200" b="1" i="1" kern="1200" dirty="0" smtClean="0">
                <a:solidFill>
                  <a:schemeClr val="tx1"/>
                </a:solidFill>
                <a:latin typeface="+mn-lt"/>
                <a:ea typeface="+mn-ea"/>
                <a:cs typeface="+mn-cs"/>
              </a:rPr>
              <a:t>/Bonjour, the key is to limit the size of the local segment [emphasis added]”</a:t>
            </a:r>
            <a:r>
              <a:rPr lang="en-US" sz="1200" kern="1200" dirty="0" smtClean="0">
                <a:solidFill>
                  <a:schemeClr val="tx1"/>
                </a:solidFill>
                <a:latin typeface="+mn-lt"/>
                <a:ea typeface="+mn-ea"/>
                <a:cs typeface="+mn-cs"/>
              </a:rPr>
              <a:t> (Cisco 7.4, </a:t>
            </a:r>
            <a:r>
              <a:rPr lang="en-US" sz="1200" kern="1200" dirty="0" err="1" smtClean="0">
                <a:solidFill>
                  <a:schemeClr val="tx1"/>
                </a:solidFill>
                <a:latin typeface="+mn-lt"/>
                <a:ea typeface="+mn-ea"/>
                <a:cs typeface="+mn-cs"/>
              </a:rPr>
              <a:t>p</a:t>
            </a:r>
            <a:r>
              <a:rPr lang="en-US" sz="1200" kern="1200" dirty="0" smtClean="0">
                <a:solidFill>
                  <a:schemeClr val="tx1"/>
                </a:solidFill>
                <a:latin typeface="+mn-lt"/>
                <a:ea typeface="+mn-ea"/>
                <a:cs typeface="+mn-cs"/>
              </a:rPr>
              <a:t>. 4).</a:t>
            </a:r>
          </a:p>
          <a:p>
            <a:pPr lvl="0"/>
            <a:r>
              <a:rPr lang="en-US" sz="1200" b="1" i="1" kern="1200" dirty="0" smtClean="0">
                <a:solidFill>
                  <a:schemeClr val="tx1"/>
                </a:solidFill>
                <a:latin typeface="+mn-lt"/>
                <a:ea typeface="+mn-ea"/>
                <a:cs typeface="+mn-cs"/>
              </a:rPr>
              <a:t>Tune the wireless network for optimal performance.</a:t>
            </a:r>
            <a:r>
              <a:rPr lang="en-US" sz="1200" kern="1200" dirty="0" smtClean="0">
                <a:solidFill>
                  <a:schemeClr val="tx1"/>
                </a:solidFill>
                <a:latin typeface="+mn-lt"/>
                <a:ea typeface="+mn-ea"/>
                <a:cs typeface="+mn-cs"/>
              </a:rPr>
              <a:t> Tuning may include deploying more access points and/or relocating them, to avoid devices connecting at low data rates. “Multicast applications such as Bonjour require special consideration when being deployed over a wireless network since a multicast in 802.11 is essentially sent out as a broadcast so all clients can hear it. … In order to optimize the delivery of these frames, it is important to tune the 802.11 data rates within the controller to allow multicast to be delivered at the highest rate that the coverage model of the network can support” (Cisco ID: 113443, p.3).</a:t>
            </a:r>
          </a:p>
          <a:p>
            <a:endParaRPr lang="en-US" dirty="0"/>
          </a:p>
        </p:txBody>
      </p:sp>
      <p:sp>
        <p:nvSpPr>
          <p:cNvPr id="4" name="Slide Number Placeholder 3"/>
          <p:cNvSpPr>
            <a:spLocks noGrp="1"/>
          </p:cNvSpPr>
          <p:nvPr>
            <p:ph type="sldNum" sz="quarter" idx="10"/>
          </p:nvPr>
        </p:nvSpPr>
        <p:spPr/>
        <p:txBody>
          <a:bodyPr/>
          <a:lstStyle/>
          <a:p>
            <a:fld id="{E440A7A0-9225-C142-A978-2953B4ACEA78}"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lvl="0"/>
            <a:r>
              <a:rPr lang="en-US" sz="1200" b="1" i="1" kern="1200" dirty="0" smtClean="0">
                <a:solidFill>
                  <a:schemeClr val="tx1"/>
                </a:solidFill>
                <a:latin typeface="+mn-lt"/>
                <a:ea typeface="+mn-ea"/>
                <a:cs typeface="+mn-cs"/>
              </a:rPr>
              <a:t>Put Bonjour devices on a wired network.</a:t>
            </a:r>
            <a:r>
              <a:rPr lang="en-US" sz="1200" kern="1200" dirty="0" smtClean="0">
                <a:solidFill>
                  <a:schemeClr val="tx1"/>
                </a:solidFill>
                <a:latin typeface="+mn-lt"/>
                <a:ea typeface="+mn-ea"/>
                <a:cs typeface="+mn-cs"/>
              </a:rPr>
              <a:t> Most devices such as iPads will not go on a wired network, as they are wireless access only. But printers and security cameras have wired network connectors built in. </a:t>
            </a:r>
            <a:r>
              <a:rPr lang="en-US" sz="1200" kern="1200" dirty="0" err="1" smtClean="0">
                <a:solidFill>
                  <a:schemeClr val="tx1"/>
                </a:solidFill>
                <a:latin typeface="+mn-lt"/>
                <a:ea typeface="+mn-ea"/>
                <a:cs typeface="+mn-cs"/>
              </a:rPr>
              <a:t>mDNS</a:t>
            </a:r>
            <a:r>
              <a:rPr lang="en-US" sz="1200" kern="1200" dirty="0" smtClean="0">
                <a:solidFill>
                  <a:schemeClr val="tx1"/>
                </a:solidFill>
                <a:latin typeface="+mn-lt"/>
                <a:ea typeface="+mn-ea"/>
                <a:cs typeface="+mn-cs"/>
              </a:rPr>
              <a:t> traffic can be reduced by segregating these devices onto a different network segment from the wireless devices. Of course, this model requires deployment of a Bonjour gateway.</a:t>
            </a:r>
          </a:p>
          <a:p>
            <a:pPr lvl="0"/>
            <a:r>
              <a:rPr lang="en-US" sz="1200" b="1" i="1" kern="1200" dirty="0" smtClean="0">
                <a:solidFill>
                  <a:schemeClr val="tx1"/>
                </a:solidFill>
                <a:latin typeface="+mn-lt"/>
                <a:ea typeface="+mn-ea"/>
                <a:cs typeface="+mn-cs"/>
              </a:rPr>
              <a:t>Deploy a Bonjour gateway.</a:t>
            </a:r>
            <a:r>
              <a:rPr lang="en-US" sz="1200" kern="1200" dirty="0" smtClean="0">
                <a:solidFill>
                  <a:schemeClr val="tx1"/>
                </a:solidFill>
                <a:latin typeface="+mn-lt"/>
                <a:ea typeface="+mn-ea"/>
                <a:cs typeface="+mn-cs"/>
              </a:rPr>
              <a:t> Trunk all </a:t>
            </a:r>
            <a:r>
              <a:rPr lang="en-US" sz="1200" kern="1200" dirty="0" err="1" smtClean="0">
                <a:solidFill>
                  <a:schemeClr val="tx1"/>
                </a:solidFill>
                <a:latin typeface="+mn-lt"/>
                <a:ea typeface="+mn-ea"/>
                <a:cs typeface="+mn-cs"/>
              </a:rPr>
              <a:t>VLANs</a:t>
            </a:r>
            <a:r>
              <a:rPr lang="en-US" sz="1200" kern="1200" dirty="0" smtClean="0">
                <a:solidFill>
                  <a:schemeClr val="tx1"/>
                </a:solidFill>
                <a:latin typeface="+mn-lt"/>
                <a:ea typeface="+mn-ea"/>
                <a:cs typeface="+mn-cs"/>
              </a:rPr>
              <a:t> to devices that can report </a:t>
            </a:r>
            <a:r>
              <a:rPr lang="en-US" sz="1200" kern="1200" dirty="0" err="1" smtClean="0">
                <a:solidFill>
                  <a:schemeClr val="tx1"/>
                </a:solidFill>
                <a:latin typeface="+mn-lt"/>
                <a:ea typeface="+mn-ea"/>
                <a:cs typeface="+mn-cs"/>
              </a:rPr>
              <a:t>mDNS</a:t>
            </a:r>
            <a:r>
              <a:rPr lang="en-US" sz="1200" kern="1200" dirty="0" smtClean="0">
                <a:solidFill>
                  <a:schemeClr val="tx1"/>
                </a:solidFill>
                <a:latin typeface="+mn-lt"/>
                <a:ea typeface="+mn-ea"/>
                <a:cs typeface="+mn-cs"/>
              </a:rPr>
              <a:t> requests and responses to the gateway. By doing this, all services can be discovered, advertised, and controlled as needed.</a:t>
            </a:r>
          </a:p>
          <a:p>
            <a:pPr lvl="0"/>
            <a:r>
              <a:rPr lang="en-US" sz="1200" b="1" i="1" kern="1200" dirty="0" smtClean="0">
                <a:solidFill>
                  <a:schemeClr val="tx1"/>
                </a:solidFill>
                <a:latin typeface="+mn-lt"/>
                <a:ea typeface="+mn-ea"/>
                <a:cs typeface="+mn-cs"/>
              </a:rPr>
              <a:t>Suppress </a:t>
            </a:r>
            <a:r>
              <a:rPr lang="en-US" sz="1200" b="1" i="1" kern="1200" dirty="0" err="1" smtClean="0">
                <a:solidFill>
                  <a:schemeClr val="tx1"/>
                </a:solidFill>
                <a:latin typeface="+mn-lt"/>
                <a:ea typeface="+mn-ea"/>
                <a:cs typeface="+mn-cs"/>
              </a:rPr>
              <a:t>mDNS</a:t>
            </a:r>
            <a:r>
              <a:rPr lang="en-US" sz="1200" b="1" i="1" kern="1200" dirty="0" smtClean="0">
                <a:solidFill>
                  <a:schemeClr val="tx1"/>
                </a:solidFill>
                <a:latin typeface="+mn-lt"/>
                <a:ea typeface="+mn-ea"/>
                <a:cs typeface="+mn-cs"/>
              </a:rPr>
              <a:t> responders through the wireless network.</a:t>
            </a:r>
            <a:r>
              <a:rPr lang="en-US" sz="1200" kern="1200" dirty="0" smtClean="0">
                <a:solidFill>
                  <a:schemeClr val="tx1"/>
                </a:solidFill>
                <a:latin typeface="+mn-lt"/>
                <a:ea typeface="+mn-ea"/>
                <a:cs typeface="+mn-cs"/>
              </a:rPr>
              <a:t> Create access control lists to announce only services that should be advertised. “Limit Bonjour traffic over the wireless LAN (WLAN) to prevent performance issues. </a:t>
            </a:r>
            <a:r>
              <a:rPr lang="en-US" sz="1200" b="1" i="1" kern="1200" dirty="0" smtClean="0">
                <a:solidFill>
                  <a:schemeClr val="tx1"/>
                </a:solidFill>
                <a:latin typeface="+mn-lt"/>
                <a:ea typeface="+mn-ea"/>
                <a:cs typeface="+mn-cs"/>
              </a:rPr>
              <a:t>Multicast traffic by default goes out on all Wi-Fi access points (</a:t>
            </a:r>
            <a:r>
              <a:rPr lang="en-US" sz="1200" b="1" i="1" kern="1200" dirty="0" err="1" smtClean="0">
                <a:solidFill>
                  <a:schemeClr val="tx1"/>
                </a:solidFill>
                <a:latin typeface="+mn-lt"/>
                <a:ea typeface="+mn-ea"/>
                <a:cs typeface="+mn-cs"/>
              </a:rPr>
              <a:t>APs</a:t>
            </a:r>
            <a:r>
              <a:rPr lang="en-US" sz="1200" b="1" i="1" kern="1200" dirty="0" smtClean="0">
                <a:solidFill>
                  <a:schemeClr val="tx1"/>
                </a:solidFill>
                <a:latin typeface="+mn-lt"/>
                <a:ea typeface="+mn-ea"/>
                <a:cs typeface="+mn-cs"/>
              </a:rPr>
              <a:t>) and often at the lowest rates, taking up valuable airtime. [Emphasis added]”</a:t>
            </a:r>
            <a:r>
              <a:rPr lang="en-US" sz="1200" kern="1200" dirty="0" smtClean="0">
                <a:solidFill>
                  <a:schemeClr val="tx1"/>
                </a:solidFill>
                <a:latin typeface="+mn-lt"/>
                <a:ea typeface="+mn-ea"/>
                <a:cs typeface="+mn-cs"/>
              </a:rPr>
              <a:t> (Aruba, </a:t>
            </a:r>
            <a:r>
              <a:rPr lang="en-US" sz="1200" kern="1200" dirty="0" err="1" smtClean="0">
                <a:solidFill>
                  <a:schemeClr val="tx1"/>
                </a:solidFill>
                <a:latin typeface="+mn-lt"/>
                <a:ea typeface="+mn-ea"/>
                <a:cs typeface="+mn-cs"/>
              </a:rPr>
              <a:t>p</a:t>
            </a:r>
            <a:r>
              <a:rPr lang="en-US" sz="1200" kern="1200" dirty="0" smtClean="0">
                <a:solidFill>
                  <a:schemeClr val="tx1"/>
                </a:solidFill>
                <a:latin typeface="+mn-lt"/>
                <a:ea typeface="+mn-ea"/>
                <a:cs typeface="+mn-cs"/>
              </a:rPr>
              <a:t>. 3).</a:t>
            </a:r>
          </a:p>
          <a:p>
            <a:pPr lvl="0"/>
            <a:r>
              <a:rPr lang="en-US" sz="1200" b="1" i="1" kern="1200" dirty="0" smtClean="0">
                <a:solidFill>
                  <a:schemeClr val="tx1"/>
                </a:solidFill>
                <a:latin typeface="+mn-lt"/>
                <a:ea typeface="+mn-ea"/>
                <a:cs typeface="+mn-cs"/>
              </a:rPr>
              <a:t>Determine if Wide Area Bonjour is appropriate for the network.</a:t>
            </a:r>
            <a:r>
              <a:rPr lang="en-US" sz="1200" kern="1200" dirty="0" smtClean="0">
                <a:solidFill>
                  <a:schemeClr val="tx1"/>
                </a:solidFill>
                <a:latin typeface="+mn-lt"/>
                <a:ea typeface="+mn-ea"/>
                <a:cs typeface="+mn-cs"/>
              </a:rPr>
              <a:t> “Starting in Mac OS X v10.4 Tiger and Bonjour for Windows, a network administrator can set up a Bonjour name server to enable wide-area capable devices and applications to discover services anywhere in the world. … You can also use Linux, Solaris, or any other Unix-style operating system that can run the BIND name server. ... Wide-Area Bonjour uses DNS Service Discovery [DNS-SD] along with DNS Update [RFC 2136] and TSIG security [RFC 2845]. Mac OS X Tiger (and most Linux distributions) include the standard BIND DNS Server (named), which supports DNS Update” (</a:t>
            </a:r>
            <a:r>
              <a:rPr lang="en-US" sz="1200" kern="1200" dirty="0" err="1" smtClean="0">
                <a:solidFill>
                  <a:schemeClr val="tx1"/>
                </a:solidFill>
                <a:latin typeface="+mn-lt"/>
                <a:ea typeface="+mn-ea"/>
                <a:cs typeface="+mn-cs"/>
              </a:rPr>
              <a:t>dns-sd.org</a:t>
            </a:r>
            <a:r>
              <a:rPr lang="en-US" sz="1200" kern="1200" dirty="0" smtClean="0">
                <a:solidFill>
                  <a:schemeClr val="tx1"/>
                </a:solidFill>
                <a:latin typeface="+mn-lt"/>
                <a:ea typeface="+mn-ea"/>
                <a:cs typeface="+mn-cs"/>
              </a:rPr>
              <a:t>, Server Setup).</a:t>
            </a:r>
          </a:p>
          <a:p>
            <a:pPr lvl="0"/>
            <a:r>
              <a:rPr lang="en-US" sz="1200" b="1" i="1" kern="1200" dirty="0" smtClean="0">
                <a:solidFill>
                  <a:schemeClr val="tx1"/>
                </a:solidFill>
                <a:latin typeface="+mn-lt"/>
                <a:ea typeface="+mn-ea"/>
                <a:cs typeface="+mn-cs"/>
              </a:rPr>
              <a:t>Track the amount of IP addresses being taken up by mobile devices.</a:t>
            </a:r>
            <a:r>
              <a:rPr lang="en-US" sz="1200" kern="1200" dirty="0" smtClean="0">
                <a:solidFill>
                  <a:schemeClr val="tx1"/>
                </a:solidFill>
                <a:latin typeface="+mn-lt"/>
                <a:ea typeface="+mn-ea"/>
                <a:cs typeface="+mn-cs"/>
              </a:rPr>
              <a:t> This is not limited to Bonjour capable devices but any smart device that enters your building. Even if they are not actively being used, the presence of a mobile device may cause an IP address assigned to it. This could cause a shortage of available addresses for desired use.</a:t>
            </a:r>
          </a:p>
          <a:p>
            <a:endParaRPr lang="en-US" dirty="0"/>
          </a:p>
        </p:txBody>
      </p:sp>
      <p:sp>
        <p:nvSpPr>
          <p:cNvPr id="4" name="Slide Number Placeholder 3"/>
          <p:cNvSpPr>
            <a:spLocks noGrp="1"/>
          </p:cNvSpPr>
          <p:nvPr>
            <p:ph type="sldNum" sz="quarter" idx="10"/>
          </p:nvPr>
        </p:nvSpPr>
        <p:spPr/>
        <p:txBody>
          <a:bodyPr/>
          <a:lstStyle/>
          <a:p>
            <a:fld id="{E440A7A0-9225-C142-A978-2953B4ACEA78}"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295400"/>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85800" y="2971800"/>
            <a:ext cx="7086600" cy="914400"/>
          </a:xfrm>
        </p:spPr>
        <p:txBody>
          <a:bodyPr/>
          <a:lstStyle>
            <a:lvl1pPr marL="0" indent="0" algn="l">
              <a:buNone/>
              <a:defRPr>
                <a:solidFill>
                  <a:schemeClr val="accent5">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Footer Placeholder 4"/>
          <p:cNvSpPr>
            <a:spLocks noGrp="1"/>
          </p:cNvSpPr>
          <p:nvPr>
            <p:ph type="ftr" sz="quarter" idx="11"/>
          </p:nvPr>
        </p:nvSpPr>
        <p:spPr>
          <a:xfrm>
            <a:off x="7543800" y="6477001"/>
            <a:ext cx="1143000" cy="228599"/>
          </a:xfrm>
          <a:prstGeom prst="rect">
            <a:avLst/>
          </a:prstGeom>
        </p:spPr>
        <p:txBody>
          <a:bodyPr/>
          <a:lstStyle>
            <a:lvl1pPr algn="ctr">
              <a:defRPr sz="1200">
                <a:solidFill>
                  <a:schemeClr val="bg1"/>
                </a:solidFill>
              </a:defRPr>
            </a:lvl1pPr>
          </a:lstStyle>
          <a:p>
            <a:r>
              <a:rPr lang="en-US" dirty="0" smtClean="0"/>
              <a:t>www.e1b.org</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4C3754-500F-4A80-8903-0AB9620B25E2}" type="datetimeFigureOut">
              <a:rPr lang="en-US" smtClean="0"/>
              <a:pPr/>
              <a:t>8/8/2013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5F04646C-6EE3-41A2-9A14-0AF41CC08F9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4C3754-500F-4A80-8903-0AB9620B25E2}" type="datetimeFigureOut">
              <a:rPr lang="en-US" smtClean="0"/>
              <a:pPr/>
              <a:t>8/8/2013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5F04646C-6EE3-41A2-9A14-0AF41CC08F9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D04C3754-500F-4A80-8903-0AB9620B25E2}" type="datetimeFigureOut">
              <a:rPr lang="en-US" smtClean="0"/>
              <a:pPr/>
              <a:t>8/8/2013</a:t>
            </a:fld>
            <a:endParaRPr lang="en-US"/>
          </a:p>
        </p:txBody>
      </p:sp>
      <p:sp>
        <p:nvSpPr>
          <p:cNvPr id="5" name="Footer Placeholder 4"/>
          <p:cNvSpPr>
            <a:spLocks noGrp="1"/>
          </p:cNvSpPr>
          <p:nvPr>
            <p:ph type="ftr" sz="quarter" idx="11"/>
          </p:nvPr>
        </p:nvSpPr>
        <p:spPr>
          <a:xfrm>
            <a:off x="6400800" y="6553201"/>
            <a:ext cx="2667000" cy="152399"/>
          </a:xfrm>
          <a:prstGeom prst="rect">
            <a:avLst/>
          </a:prstGeom>
        </p:spPr>
        <p:txBody>
          <a:bodyPr/>
          <a:lstStyle>
            <a:lvl1pPr algn="ctr">
              <a:defRPr sz="1200">
                <a:solidFill>
                  <a:schemeClr val="bg1"/>
                </a:solidFill>
              </a:defRPr>
            </a:lvl1pPr>
          </a:lstStyle>
          <a:p>
            <a:r>
              <a:rPr lang="en-US" dirty="0" smtClean="0"/>
              <a:t>www.e1b.org</a:t>
            </a:r>
            <a:endParaRPr lang="en-US" dirty="0"/>
          </a:p>
        </p:txBody>
      </p:sp>
      <p:sp>
        <p:nvSpPr>
          <p:cNvPr id="6" name="Slide Number Placeholder 5"/>
          <p:cNvSpPr>
            <a:spLocks noGrp="1"/>
          </p:cNvSpPr>
          <p:nvPr>
            <p:ph type="sldNum" sz="quarter" idx="12"/>
          </p:nvPr>
        </p:nvSpPr>
        <p:spPr/>
        <p:txBody>
          <a:bodyPr/>
          <a:lstStyle/>
          <a:p>
            <a:fld id="{5F04646C-6EE3-41A2-9A14-0AF41CC08F9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4C3754-500F-4A80-8903-0AB9620B25E2}" type="datetimeFigureOut">
              <a:rPr lang="en-US" smtClean="0"/>
              <a:pPr/>
              <a:t>8/8/2013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5F04646C-6EE3-41A2-9A14-0AF41CC08F9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04C3754-500F-4A80-8903-0AB9620B25E2}" type="datetimeFigureOut">
              <a:rPr lang="en-US" smtClean="0"/>
              <a:pPr/>
              <a:t>8/8/2013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5F04646C-6EE3-41A2-9A14-0AF41CC08F9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04C3754-500F-4A80-8903-0AB9620B25E2}" type="datetimeFigureOut">
              <a:rPr lang="en-US" smtClean="0"/>
              <a:pPr/>
              <a:t>8/8/2013</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5F04646C-6EE3-41A2-9A14-0AF41CC08F9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04C3754-500F-4A80-8903-0AB9620B25E2}" type="datetimeFigureOut">
              <a:rPr lang="en-US" smtClean="0"/>
              <a:pPr/>
              <a:t>8/8/2013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5F04646C-6EE3-41A2-9A14-0AF41CC08F9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4C3754-500F-4A80-8903-0AB9620B25E2}" type="datetimeFigureOut">
              <a:rPr lang="en-US" smtClean="0"/>
              <a:pPr/>
              <a:t>8/8/2013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5F04646C-6EE3-41A2-9A14-0AF41CC08F9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4C3754-500F-4A80-8903-0AB9620B25E2}" type="datetimeFigureOut">
              <a:rPr lang="en-US" smtClean="0"/>
              <a:pPr/>
              <a:t>8/8/2013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5F04646C-6EE3-41A2-9A14-0AF41CC08F9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4C3754-500F-4A80-8903-0AB9620B25E2}" type="datetimeFigureOut">
              <a:rPr lang="en-US" smtClean="0"/>
              <a:pPr/>
              <a:t>8/8/2013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5F04646C-6EE3-41A2-9A14-0AF41CC08F9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9144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4C3754-500F-4A80-8903-0AB9620B25E2}" type="datetimeFigureOut">
              <a:rPr lang="en-US" smtClean="0"/>
              <a:pPr/>
              <a:t>8/8/2013</a:t>
            </a:fld>
            <a:endParaRPr lang="en-US"/>
          </a:p>
        </p:txBody>
      </p:sp>
      <p:sp>
        <p:nvSpPr>
          <p:cNvPr id="6" name="Slide Number Placeholder 5"/>
          <p:cNvSpPr>
            <a:spLocks noGrp="1"/>
          </p:cNvSpPr>
          <p:nvPr>
            <p:ph type="sldNum" sz="quarter" idx="4"/>
          </p:nvPr>
        </p:nvSpPr>
        <p:spPr>
          <a:xfrm>
            <a:off x="3048000" y="6324600"/>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5F04646C-6EE3-41A2-9A14-0AF41CC08F9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spcBef>
          <a:spcPct val="0"/>
        </a:spcBef>
        <a:buNone/>
        <a:defRPr sz="4400" kern="1200">
          <a:solidFill>
            <a:schemeClr val="bg1">
              <a:lumMod val="95000"/>
            </a:schemeClr>
          </a:solidFill>
          <a:latin typeface="Adobe Song Std L" pitchFamily="18" charset="-128"/>
          <a:ea typeface="Adobe Song Std L" pitchFamily="18" charset="-128"/>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65000"/>
              <a:lumOff val="35000"/>
            </a:schemeClr>
          </a:solidFill>
          <a:latin typeface="Levenim MT" pitchFamily="2" charset="-79"/>
          <a:ea typeface="+mn-ea"/>
          <a:cs typeface="Levenim MT" pitchFamily="2" charset="-79"/>
        </a:defRPr>
      </a:lvl1pPr>
      <a:lvl2pPr marL="742950" indent="-285750" algn="l" defTabSz="914400" rtl="0" eaLnBrk="1" latinLnBrk="0" hangingPunct="1">
        <a:spcBef>
          <a:spcPct val="20000"/>
        </a:spcBef>
        <a:buFont typeface="Arial" pitchFamily="34" charset="0"/>
        <a:buChar char="–"/>
        <a:defRPr sz="2000" kern="1200">
          <a:solidFill>
            <a:schemeClr val="accent3">
              <a:lumMod val="75000"/>
            </a:schemeClr>
          </a:solidFill>
          <a:latin typeface="Levenim MT" pitchFamily="2" charset="-79"/>
          <a:ea typeface="+mn-ea"/>
          <a:cs typeface="Levenim MT" pitchFamily="2" charset="-79"/>
        </a:defRPr>
      </a:lvl2pPr>
      <a:lvl3pPr marL="1143000" indent="-228600" algn="l" defTabSz="914400" rtl="0" eaLnBrk="1" latinLnBrk="0" hangingPunct="1">
        <a:spcBef>
          <a:spcPct val="20000"/>
        </a:spcBef>
        <a:buFont typeface="Arial" pitchFamily="34" charset="0"/>
        <a:buChar char="•"/>
        <a:defRPr sz="1800" kern="1200">
          <a:solidFill>
            <a:schemeClr val="accent6">
              <a:lumMod val="75000"/>
            </a:schemeClr>
          </a:solidFill>
          <a:latin typeface="Levenim MT" pitchFamily="2" charset="-79"/>
          <a:ea typeface="+mn-ea"/>
          <a:cs typeface="Levenim MT" pitchFamily="2" charset="-79"/>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WNYRIC Standards Committee</a:t>
            </a:r>
            <a:endParaRPr lang="en-US" dirty="0"/>
          </a:p>
        </p:txBody>
      </p:sp>
      <p:sp>
        <p:nvSpPr>
          <p:cNvPr id="3" name="Subtitle 2"/>
          <p:cNvSpPr>
            <a:spLocks noGrp="1"/>
          </p:cNvSpPr>
          <p:nvPr>
            <p:ph type="subTitle" idx="1"/>
          </p:nvPr>
        </p:nvSpPr>
        <p:spPr/>
        <p:txBody>
          <a:bodyPr/>
          <a:lstStyle/>
          <a:p>
            <a:r>
              <a:rPr lang="en-US" dirty="0" smtClean="0"/>
              <a:t>Bonjour Best Practices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Bonjour Best Practices</a:t>
            </a:r>
            <a:endParaRPr lang="en-US" dirty="0"/>
          </a:p>
        </p:txBody>
      </p:sp>
      <p:sp>
        <p:nvSpPr>
          <p:cNvPr id="3" name="Content Placeholder 2"/>
          <p:cNvSpPr>
            <a:spLocks noGrp="1"/>
          </p:cNvSpPr>
          <p:nvPr>
            <p:ph idx="1"/>
          </p:nvPr>
        </p:nvSpPr>
        <p:spPr/>
        <p:txBody>
          <a:bodyPr>
            <a:normAutofit lnSpcReduction="10000"/>
          </a:bodyPr>
          <a:lstStyle/>
          <a:p>
            <a:r>
              <a:rPr lang="en-US" b="1" i="1" dirty="0" smtClean="0"/>
              <a:t>Evolve the network design to incorporate Bonjour according to the access policies.</a:t>
            </a:r>
            <a:r>
              <a:rPr lang="en-US" dirty="0" smtClean="0"/>
              <a:t> </a:t>
            </a:r>
          </a:p>
          <a:p>
            <a:pPr lvl="1"/>
            <a:r>
              <a:rPr lang="en-US" dirty="0" smtClean="0"/>
              <a:t>Understand the wireless network coverage areas and its limitations. </a:t>
            </a:r>
          </a:p>
          <a:p>
            <a:r>
              <a:rPr lang="en-US" b="1" i="1" dirty="0" smtClean="0"/>
              <a:t>Implement a network solution that fits the need of Bonjour users.</a:t>
            </a:r>
            <a:r>
              <a:rPr lang="en-US" dirty="0" smtClean="0"/>
              <a:t> </a:t>
            </a:r>
          </a:p>
          <a:p>
            <a:pPr lvl="1"/>
            <a:r>
              <a:rPr lang="en-US" dirty="0" smtClean="0"/>
              <a:t>New infrastructure or overlay prior to critical failure.</a:t>
            </a:r>
          </a:p>
          <a:p>
            <a:r>
              <a:rPr lang="en-US" b="1" i="1" dirty="0" smtClean="0"/>
              <a:t>Segment the network appropriately.</a:t>
            </a:r>
            <a:r>
              <a:rPr lang="en-US" dirty="0" smtClean="0"/>
              <a:t> </a:t>
            </a:r>
          </a:p>
          <a:p>
            <a:pPr lvl="1"/>
            <a:r>
              <a:rPr lang="en-US" dirty="0" smtClean="0"/>
              <a:t>Smaller network segments will naturally reduce the amount of Bonjour traffic on the subnet. </a:t>
            </a:r>
          </a:p>
          <a:p>
            <a:r>
              <a:rPr lang="en-US" b="1" i="1" dirty="0" smtClean="0"/>
              <a:t>Tune the wireless network for optimal performance.</a:t>
            </a:r>
            <a:r>
              <a:rPr lang="en-US" dirty="0" smtClean="0"/>
              <a:t> </a:t>
            </a:r>
          </a:p>
          <a:p>
            <a:pPr lvl="1"/>
            <a:r>
              <a:rPr lang="en-US" dirty="0" smtClean="0"/>
              <a:t>Tuning may include deploying more access points and/or relocating them, to avoid devices connecting at low data rates.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Bonjour Best Practices</a:t>
            </a:r>
            <a:endParaRPr lang="en-US" dirty="0"/>
          </a:p>
        </p:txBody>
      </p:sp>
      <p:sp>
        <p:nvSpPr>
          <p:cNvPr id="3" name="Content Placeholder 2"/>
          <p:cNvSpPr>
            <a:spLocks noGrp="1"/>
          </p:cNvSpPr>
          <p:nvPr>
            <p:ph idx="1"/>
          </p:nvPr>
        </p:nvSpPr>
        <p:spPr/>
        <p:txBody>
          <a:bodyPr>
            <a:normAutofit fontScale="92500" lnSpcReduction="10000"/>
          </a:bodyPr>
          <a:lstStyle/>
          <a:p>
            <a:r>
              <a:rPr lang="en-US" b="1" i="1" dirty="0" smtClean="0"/>
              <a:t>Put Bonjour devices on a wired network.</a:t>
            </a:r>
            <a:r>
              <a:rPr lang="en-US" dirty="0" smtClean="0"/>
              <a:t> </a:t>
            </a:r>
          </a:p>
          <a:p>
            <a:pPr lvl="1"/>
            <a:r>
              <a:rPr lang="en-US" dirty="0" err="1" smtClean="0"/>
              <a:t>mDNS</a:t>
            </a:r>
            <a:r>
              <a:rPr lang="en-US" dirty="0" smtClean="0"/>
              <a:t> traffic can be reduced by segregating these devices onto a different network segment from the wireless.</a:t>
            </a:r>
          </a:p>
          <a:p>
            <a:r>
              <a:rPr lang="en-US" b="1" i="1" dirty="0" smtClean="0"/>
              <a:t>Deploy a Bonjour gateway.</a:t>
            </a:r>
            <a:r>
              <a:rPr lang="en-US" dirty="0" smtClean="0"/>
              <a:t> </a:t>
            </a:r>
          </a:p>
          <a:p>
            <a:pPr lvl="1"/>
            <a:r>
              <a:rPr lang="en-US" dirty="0" smtClean="0"/>
              <a:t>Trunk all </a:t>
            </a:r>
            <a:r>
              <a:rPr lang="en-US" dirty="0" err="1" smtClean="0"/>
              <a:t>VLANs</a:t>
            </a:r>
            <a:r>
              <a:rPr lang="en-US" dirty="0" smtClean="0"/>
              <a:t> to devices that can report </a:t>
            </a:r>
            <a:r>
              <a:rPr lang="en-US" dirty="0" err="1" smtClean="0"/>
              <a:t>mDNS</a:t>
            </a:r>
            <a:r>
              <a:rPr lang="en-US" dirty="0" smtClean="0"/>
              <a:t> requests and responses to the gateway. </a:t>
            </a:r>
          </a:p>
          <a:p>
            <a:r>
              <a:rPr lang="en-US" b="1" i="1" dirty="0" smtClean="0"/>
              <a:t>Suppress </a:t>
            </a:r>
            <a:r>
              <a:rPr lang="en-US" b="1" i="1" dirty="0" err="1" smtClean="0"/>
              <a:t>mDNS</a:t>
            </a:r>
            <a:r>
              <a:rPr lang="en-US" b="1" i="1" dirty="0" smtClean="0"/>
              <a:t> responders through the wireless network.</a:t>
            </a:r>
            <a:r>
              <a:rPr lang="en-US" dirty="0" smtClean="0"/>
              <a:t> </a:t>
            </a:r>
          </a:p>
          <a:p>
            <a:pPr lvl="1"/>
            <a:r>
              <a:rPr lang="en-US" dirty="0" smtClean="0"/>
              <a:t>Limit Bonjour traffic over the wireless LAN (WLAN) to prevent performance issues. </a:t>
            </a:r>
          </a:p>
          <a:p>
            <a:r>
              <a:rPr lang="en-US" b="1" i="1" dirty="0" smtClean="0"/>
              <a:t>Determine if Wide Area Bonjour is appropriate for the network.</a:t>
            </a:r>
            <a:r>
              <a:rPr lang="en-US" dirty="0" smtClean="0"/>
              <a:t> </a:t>
            </a:r>
          </a:p>
          <a:p>
            <a:r>
              <a:rPr lang="en-US" b="1" i="1" dirty="0" smtClean="0"/>
              <a:t>Track the amount of IP addresses being taken up by mobile devices.</a:t>
            </a:r>
            <a:r>
              <a:rPr lang="en-US" dirty="0" smtClean="0"/>
              <a:t>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Bonjour	 Summary</a:t>
            </a:r>
            <a:endParaRPr lang="en-US" dirty="0"/>
          </a:p>
        </p:txBody>
      </p:sp>
      <p:sp>
        <p:nvSpPr>
          <p:cNvPr id="3" name="Content Placeholder 2"/>
          <p:cNvSpPr>
            <a:spLocks noGrp="1"/>
          </p:cNvSpPr>
          <p:nvPr>
            <p:ph idx="1"/>
          </p:nvPr>
        </p:nvSpPr>
        <p:spPr/>
        <p:txBody>
          <a:bodyPr/>
          <a:lstStyle/>
          <a:p>
            <a:r>
              <a:rPr lang="en-US" dirty="0" smtClean="0"/>
              <a:t>Bonjour Paper – Mat </a:t>
            </a:r>
            <a:r>
              <a:rPr lang="en-US" dirty="0" err="1" smtClean="0"/>
              <a:t>Dzuiba</a:t>
            </a:r>
            <a:r>
              <a:rPr lang="en-US" dirty="0" smtClean="0"/>
              <a:t> 06/2013</a:t>
            </a:r>
          </a:p>
          <a:p>
            <a:r>
              <a:rPr lang="en-US" dirty="0" smtClean="0"/>
              <a:t>Additional whitepapers from Cisco, Aruba, </a:t>
            </a:r>
            <a:r>
              <a:rPr lang="en-US" dirty="0" err="1" smtClean="0"/>
              <a:t>Aerohive</a:t>
            </a:r>
            <a:r>
              <a:rPr lang="en-US" dirty="0" smtClean="0"/>
              <a:t> for research</a:t>
            </a:r>
          </a:p>
          <a:p>
            <a:pPr algn="ctr">
              <a:buNone/>
            </a:pPr>
            <a:r>
              <a:rPr lang="en-US" sz="3200" b="1" dirty="0" smtClean="0">
                <a:solidFill>
                  <a:srgbClr val="3366FF"/>
                </a:solidFill>
              </a:rPr>
              <a:t>Questions?</a:t>
            </a:r>
            <a:endParaRPr lang="en-US" sz="3200" b="1" dirty="0">
              <a:solidFill>
                <a:srgbClr val="3366FF"/>
              </a:solidFill>
            </a:endParaRPr>
          </a:p>
        </p:txBody>
      </p:sp>
      <p:pic>
        <p:nvPicPr>
          <p:cNvPr id="5" name="Picture 4"/>
          <p:cNvPicPr>
            <a:picLocks noChangeAspect="1"/>
          </p:cNvPicPr>
          <p:nvPr/>
        </p:nvPicPr>
        <p:blipFill>
          <a:blip r:embed="rId2" cstate="print"/>
          <a:stretch>
            <a:fillRect/>
          </a:stretch>
        </p:blipFill>
        <p:spPr>
          <a:xfrm>
            <a:off x="2895600" y="3505200"/>
            <a:ext cx="3657600" cy="260908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Bonjour</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Bonjour, also known as zero-configuration networking, enables automatic discovery of computers, devices, and services on IP networks. Bonjour uses industry standard IP protocols to allow devices to automatically discover each other without the need to enter IP addresses or configure DNS servers. Specifically, Bonjour enables automatic IP address assignment without a DHCP server, name to address translation without a DNS server, and service discovery without a directory server. Bonjour is an open protocol which Apple has submitted to the IETF as part of the ongoing standards-creation process.</a:t>
            </a:r>
          </a:p>
          <a:p>
            <a:pPr lvl="1"/>
            <a:r>
              <a:rPr lang="en-US" dirty="0" smtClean="0"/>
              <a:t>Bonjour lets you connect a printer to your network without the need to assign it a specific IP address or manually enter that address into each computer. With zero-configuration networking, nearby computers can discover its existence and automatically determine the printer’s IP address. And if that address is a dynamically assigned address that changes, they can automatically discover the new address in the future.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Bonjour – </a:t>
            </a:r>
            <a:r>
              <a:rPr lang="en-US" dirty="0" err="1" smtClean="0"/>
              <a:t>mDNS</a:t>
            </a:r>
            <a:r>
              <a:rPr lang="en-US" dirty="0" smtClean="0"/>
              <a:t> Requests</a:t>
            </a:r>
            <a:endParaRPr lang="en-US" dirty="0"/>
          </a:p>
        </p:txBody>
      </p:sp>
      <p:sp>
        <p:nvSpPr>
          <p:cNvPr id="3" name="Content Placeholder 2"/>
          <p:cNvSpPr>
            <a:spLocks noGrp="1"/>
          </p:cNvSpPr>
          <p:nvPr>
            <p:ph idx="1"/>
          </p:nvPr>
        </p:nvSpPr>
        <p:spPr/>
        <p:txBody>
          <a:bodyPr>
            <a:normAutofit lnSpcReduction="10000"/>
          </a:bodyPr>
          <a:lstStyle/>
          <a:p>
            <a:r>
              <a:rPr lang="en-US" dirty="0" smtClean="0"/>
              <a:t>In large network environments where there are many service requests from many users and applications, a flood of responses from multitudes of servicing devices will occur. </a:t>
            </a:r>
          </a:p>
          <a:p>
            <a:pPr lvl="1"/>
            <a:r>
              <a:rPr lang="en-US" dirty="0" smtClean="0"/>
              <a:t>“Server-free addressing, naming, and service discovery have the potential to create a significant amount of excess network traffic, but Bonjour takes a number of steps to reduce this traffic to a minimum. … Bonjour makes use of several mechanisms for reducing zero-configuration overhead, including caching, suppression of duplicate responses, exponential back-off, and service announcement” </a:t>
            </a:r>
          </a:p>
          <a:p>
            <a:r>
              <a:rPr lang="en-US" dirty="0" smtClean="0"/>
              <a:t> Even with this suppression, there is still a need for network design considerations to further reduce this traffic, lest it overwhelm the existing infrastructure.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Bonjour – </a:t>
            </a:r>
            <a:r>
              <a:rPr lang="en-US" dirty="0" err="1" smtClean="0"/>
              <a:t>mDNS</a:t>
            </a:r>
            <a:r>
              <a:rPr lang="en-US" dirty="0" smtClean="0"/>
              <a:t> Requests</a:t>
            </a:r>
            <a:endParaRPr lang="en-US" dirty="0"/>
          </a:p>
        </p:txBody>
      </p:sp>
      <p:sp>
        <p:nvSpPr>
          <p:cNvPr id="3" name="Content Placeholder 2"/>
          <p:cNvSpPr>
            <a:spLocks noGrp="1"/>
          </p:cNvSpPr>
          <p:nvPr>
            <p:ph idx="1"/>
          </p:nvPr>
        </p:nvSpPr>
        <p:spPr/>
        <p:txBody>
          <a:bodyPr>
            <a:normAutofit lnSpcReduction="10000"/>
          </a:bodyPr>
          <a:lstStyle/>
          <a:p>
            <a:r>
              <a:rPr lang="en-US" dirty="0" smtClean="0"/>
              <a:t>In a modern well-designed </a:t>
            </a:r>
            <a:r>
              <a:rPr lang="en-US" b="1" i="1" dirty="0" smtClean="0"/>
              <a:t>wired</a:t>
            </a:r>
            <a:r>
              <a:rPr lang="en-US" dirty="0" smtClean="0"/>
              <a:t> network, there should be ample capacity to handle a large-scale Bonjour deployment </a:t>
            </a:r>
          </a:p>
          <a:p>
            <a:r>
              <a:rPr lang="en-US" dirty="0" smtClean="0"/>
              <a:t>There are concerns with the way multicasts and broadcasts are handled on a </a:t>
            </a:r>
            <a:r>
              <a:rPr lang="en-US" b="1" i="1" dirty="0" smtClean="0"/>
              <a:t>wireless</a:t>
            </a:r>
            <a:r>
              <a:rPr lang="en-US" dirty="0" smtClean="0"/>
              <a:t> network. </a:t>
            </a:r>
          </a:p>
          <a:p>
            <a:pPr lvl="1"/>
            <a:r>
              <a:rPr lang="en-US" dirty="0" smtClean="0"/>
              <a:t>On a wireless network, every device will connect with a best bandwidth effort attachment, depending upon distance from the wireless access point (AP) and wireless frequency spectrum conditions such as interference. A device may quite possibly connect at the lowest allowed bandwidth setting of the overall wireless network. </a:t>
            </a:r>
          </a:p>
          <a:p>
            <a:r>
              <a:rPr lang="en-US" dirty="0" smtClean="0"/>
              <a:t>The </a:t>
            </a:r>
            <a:r>
              <a:rPr lang="en-US" dirty="0" err="1" smtClean="0"/>
              <a:t>mDNS</a:t>
            </a:r>
            <a:r>
              <a:rPr lang="en-US" dirty="0" smtClean="0"/>
              <a:t> traffic will be generated at the rate of the lowest common bandwidth of connected devices.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Bonjour - Availability</a:t>
            </a:r>
            <a:endParaRPr lang="en-US" dirty="0"/>
          </a:p>
        </p:txBody>
      </p:sp>
      <p:sp>
        <p:nvSpPr>
          <p:cNvPr id="3" name="Content Placeholder 2"/>
          <p:cNvSpPr>
            <a:spLocks noGrp="1"/>
          </p:cNvSpPr>
          <p:nvPr>
            <p:ph idx="1"/>
          </p:nvPr>
        </p:nvSpPr>
        <p:spPr/>
        <p:txBody>
          <a:bodyPr/>
          <a:lstStyle/>
          <a:p>
            <a:r>
              <a:rPr lang="en-US" dirty="0" smtClean="0"/>
              <a:t>Another issue for network administrators to resolve is what services are available to which users on different subnets and providing an understandable device name. </a:t>
            </a:r>
          </a:p>
          <a:p>
            <a:pPr lvl="1"/>
            <a:r>
              <a:rPr lang="en-US" dirty="0" smtClean="0"/>
              <a:t> This feature of the protocol creates a problem for a segmented network. </a:t>
            </a:r>
          </a:p>
          <a:p>
            <a:r>
              <a:rPr lang="en-US" dirty="0" smtClean="0"/>
              <a:t> Therefore, without some form of intervention, users will not see services available on other subnets in a segmented network.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Bonjour Gateways</a:t>
            </a:r>
            <a:endParaRPr lang="en-US" dirty="0"/>
          </a:p>
        </p:txBody>
      </p:sp>
      <p:sp>
        <p:nvSpPr>
          <p:cNvPr id="3" name="Content Placeholder 2"/>
          <p:cNvSpPr>
            <a:spLocks noGrp="1"/>
          </p:cNvSpPr>
          <p:nvPr>
            <p:ph idx="1"/>
          </p:nvPr>
        </p:nvSpPr>
        <p:spPr/>
        <p:txBody>
          <a:bodyPr/>
          <a:lstStyle/>
          <a:p>
            <a:r>
              <a:rPr lang="en-US" dirty="0" smtClean="0"/>
              <a:t>A “Bonjour gateway” can be deployed on multiple subnets to listen to all the </a:t>
            </a:r>
            <a:r>
              <a:rPr lang="en-US" dirty="0" err="1" smtClean="0"/>
              <a:t>mDNS</a:t>
            </a:r>
            <a:r>
              <a:rPr lang="en-US" dirty="0" smtClean="0"/>
              <a:t> requests and responses. </a:t>
            </a:r>
          </a:p>
          <a:p>
            <a:pPr lvl="1"/>
            <a:r>
              <a:rPr lang="en-US" dirty="0" smtClean="0"/>
              <a:t>Bonjour services can be accessed even when the Bonjour device is connected via an Ethernet cable on a network. The VLAN of wired Bonjour devices must be trunked to the [wireless] controller so that their advertisements can be seen and sent out to wireless clients </a:t>
            </a:r>
          </a:p>
          <a:p>
            <a:r>
              <a:rPr lang="en-US" dirty="0" smtClean="0"/>
              <a:t> In general, the Bonjour gateway will build a table of devices, services, and IP addresses of the subnets it is connected.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Bonjour Gateways</a:t>
            </a:r>
            <a:endParaRPr lang="en-US" dirty="0"/>
          </a:p>
        </p:txBody>
      </p:sp>
      <p:sp>
        <p:nvSpPr>
          <p:cNvPr id="3" name="Content Placeholder 2"/>
          <p:cNvSpPr>
            <a:spLocks noGrp="1"/>
          </p:cNvSpPr>
          <p:nvPr>
            <p:ph idx="1"/>
          </p:nvPr>
        </p:nvSpPr>
        <p:spPr/>
        <p:txBody>
          <a:bodyPr>
            <a:normAutofit/>
          </a:bodyPr>
          <a:lstStyle/>
          <a:p>
            <a:r>
              <a:rPr lang="en-US" dirty="0" smtClean="0"/>
              <a:t>Cisco’s Bonjour gateway, also known more formally as Cisco Service Discovery Gateway, has been introduced in version 7.4 of its wireless controller. </a:t>
            </a:r>
          </a:p>
          <a:p>
            <a:r>
              <a:rPr lang="en-US" dirty="0" smtClean="0"/>
              <a:t>Aruba Networks has introduced its Bonjour gateway in 2012. </a:t>
            </a:r>
          </a:p>
          <a:p>
            <a:r>
              <a:rPr lang="en-US" dirty="0" err="1" smtClean="0"/>
              <a:t>Aerohive</a:t>
            </a:r>
            <a:r>
              <a:rPr lang="en-US" dirty="0" smtClean="0"/>
              <a:t> Networks support a Bonjour gateway, but they also make a free version available to overlay other vendor networks. </a:t>
            </a:r>
          </a:p>
          <a:p>
            <a:pPr lvl="1"/>
            <a:r>
              <a:rPr lang="en-US" dirty="0" smtClean="0"/>
              <a:t>The free Bonjour Gateway supports propagating up to 500 Bonjour services. </a:t>
            </a:r>
          </a:p>
          <a:p>
            <a:r>
              <a:rPr lang="en-US" dirty="0" smtClean="0"/>
              <a:t>Avaya is planning a Bonjour Gateway for Q1 2014  </a:t>
            </a:r>
          </a:p>
          <a:p>
            <a:pPr lvl="1"/>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Bonjour Options</a:t>
            </a:r>
            <a:endParaRPr lang="en-US" dirty="0"/>
          </a:p>
        </p:txBody>
      </p:sp>
      <p:sp>
        <p:nvSpPr>
          <p:cNvPr id="3" name="Content Placeholder 2"/>
          <p:cNvSpPr>
            <a:spLocks noGrp="1"/>
          </p:cNvSpPr>
          <p:nvPr>
            <p:ph idx="1"/>
          </p:nvPr>
        </p:nvSpPr>
        <p:spPr/>
        <p:txBody>
          <a:bodyPr/>
          <a:lstStyle/>
          <a:p>
            <a:pPr lvl="0"/>
            <a:r>
              <a:rPr lang="en-US" dirty="0" smtClean="0"/>
              <a:t>Do nothing.</a:t>
            </a:r>
          </a:p>
          <a:p>
            <a:r>
              <a:rPr lang="en-US" dirty="0" smtClean="0"/>
              <a:t>Disable/suppress multicast traffic on wireless access points (WAP) or network switch.</a:t>
            </a:r>
          </a:p>
          <a:p>
            <a:pPr lvl="0"/>
            <a:r>
              <a:rPr lang="en-US" dirty="0" smtClean="0"/>
              <a:t>Put all </a:t>
            </a:r>
            <a:r>
              <a:rPr lang="en-US" dirty="0" err="1" smtClean="0"/>
              <a:t>mDNS</a:t>
            </a:r>
            <a:r>
              <a:rPr lang="en-US" dirty="0" smtClean="0"/>
              <a:t> enabled devices on a wired network (turn off wireless options, ensuring access via one and only one subnet). </a:t>
            </a:r>
          </a:p>
          <a:p>
            <a:r>
              <a:rPr lang="en-US" dirty="0" smtClean="0"/>
              <a:t>Deploy a third party overlay Bonjour gateway to your existing network</a:t>
            </a:r>
          </a:p>
          <a:p>
            <a:r>
              <a:rPr lang="en-US" dirty="0" smtClean="0"/>
              <a:t>Deploy a wireless controller and/or wired switch with an integrated Bonjour/</a:t>
            </a:r>
            <a:r>
              <a:rPr lang="en-US" dirty="0" err="1" smtClean="0"/>
              <a:t>mDNS</a:t>
            </a:r>
            <a:r>
              <a:rPr lang="en-US" dirty="0" smtClean="0"/>
              <a:t> gateway.</a:t>
            </a:r>
          </a:p>
          <a:p>
            <a:pPr lvl="0"/>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Bonjour Best Practices</a:t>
            </a:r>
            <a:endParaRPr lang="en-US" dirty="0"/>
          </a:p>
        </p:txBody>
      </p:sp>
      <p:sp>
        <p:nvSpPr>
          <p:cNvPr id="3" name="Content Placeholder 2"/>
          <p:cNvSpPr>
            <a:spLocks noGrp="1"/>
          </p:cNvSpPr>
          <p:nvPr>
            <p:ph idx="1"/>
          </p:nvPr>
        </p:nvSpPr>
        <p:spPr/>
        <p:txBody>
          <a:bodyPr/>
          <a:lstStyle/>
          <a:p>
            <a:r>
              <a:rPr lang="en-US" b="1" i="1" dirty="0" smtClean="0"/>
              <a:t>Embrace the technology</a:t>
            </a:r>
            <a:r>
              <a:rPr lang="en-US" dirty="0" smtClean="0"/>
              <a:t>.</a:t>
            </a:r>
          </a:p>
          <a:p>
            <a:pPr lvl="1"/>
            <a:r>
              <a:rPr lang="en-US" dirty="0" err="1" smtClean="0"/>
              <a:t>mDNS</a:t>
            </a:r>
            <a:r>
              <a:rPr lang="en-US" dirty="0" smtClean="0"/>
              <a:t> and Bonjour are not going away. </a:t>
            </a:r>
          </a:p>
          <a:p>
            <a:r>
              <a:rPr lang="en-US" b="1" i="1" dirty="0" smtClean="0"/>
              <a:t>Create Bonjour access policies.</a:t>
            </a:r>
            <a:r>
              <a:rPr lang="en-US" dirty="0" smtClean="0"/>
              <a:t> </a:t>
            </a:r>
          </a:p>
          <a:p>
            <a:pPr lvl="1"/>
            <a:r>
              <a:rPr lang="en-US" dirty="0" smtClean="0"/>
              <a:t>Understand the devices and the services that can be provided and utilized such as printers, Apple TVs, servers and iTunes. </a:t>
            </a:r>
          </a:p>
          <a:p>
            <a:r>
              <a:rPr lang="en-US" b="1" i="1" dirty="0" smtClean="0"/>
              <a:t>Periodically inventory Bonjour use on the network.</a:t>
            </a:r>
            <a:r>
              <a:rPr lang="en-US" dirty="0" smtClean="0"/>
              <a:t> </a:t>
            </a:r>
          </a:p>
          <a:p>
            <a:pPr lvl="1"/>
            <a:r>
              <a:rPr lang="en-US" dirty="0" smtClean="0"/>
              <a:t>Use available Bonjour browsers or implemented Bonjour gateways to see what is on the network. </a:t>
            </a:r>
          </a:p>
          <a:p>
            <a:r>
              <a:rPr lang="en-US" b="1" i="1" dirty="0" smtClean="0"/>
              <a:t>Have a device naming structure that is clear and consistent for the organization and for users.</a:t>
            </a:r>
            <a:r>
              <a:rPr lang="en-US" dirty="0" smtClean="0"/>
              <a:t> </a:t>
            </a:r>
          </a:p>
          <a:p>
            <a:pPr lvl="1"/>
            <a:r>
              <a:rPr lang="en-US" dirty="0" smtClean="0"/>
              <a:t>Use unique and contextual names such as Apple TV Room 123. </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123</TotalTime>
  <Words>2455</Words>
  <Application>Microsoft Office PowerPoint</Application>
  <PresentationFormat>On-screen Show (4:3)</PresentationFormat>
  <Paragraphs>114</Paragraphs>
  <Slides>12</Slides>
  <Notes>8</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WNYRIC Standards Committee</vt:lpstr>
      <vt:lpstr>Bonjour</vt:lpstr>
      <vt:lpstr>Bonjour – mDNS Requests</vt:lpstr>
      <vt:lpstr>Bonjour – mDNS Requests</vt:lpstr>
      <vt:lpstr>Bonjour - Availability</vt:lpstr>
      <vt:lpstr>Bonjour Gateways</vt:lpstr>
      <vt:lpstr>Bonjour Gateways</vt:lpstr>
      <vt:lpstr>Bonjour Options</vt:lpstr>
      <vt:lpstr>Bonjour Best Practices</vt:lpstr>
      <vt:lpstr>Bonjour Best Practices</vt:lpstr>
      <vt:lpstr>Bonjour Best Practices</vt:lpstr>
      <vt:lpstr>Bonjour  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Candace Reimer</dc:creator>
  <cp:lastModifiedBy>Valerie Winegarden</cp:lastModifiedBy>
  <cp:revision>12</cp:revision>
  <dcterms:created xsi:type="dcterms:W3CDTF">2013-08-07T12:41:42Z</dcterms:created>
  <dcterms:modified xsi:type="dcterms:W3CDTF">2013-08-08T11:39:43Z</dcterms:modified>
</cp:coreProperties>
</file>